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B8988D-2DB0-4E4E-853E-4D14A757ACE9}" type="datetimeFigureOut">
              <a:rPr lang="ca-ES" smtClean="0"/>
              <a:t>16/09/2014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0A245D-8186-42CF-ACB3-DC64EC96572A}" type="slidenum">
              <a:rPr lang="ca-ES" smtClean="0"/>
              <a:t>‹#›</a:t>
            </a:fld>
            <a:endParaRPr lang="ca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ncat.cat/generalitat/cat/estatut/titol_6.htm" TargetMode="External"/><Relationship Id="rId3" Type="http://schemas.openxmlformats.org/officeDocument/2006/relationships/hyperlink" Target="http://www.gencat.cat/generalitat/cat/estatut/titol_1.htm" TargetMode="External"/><Relationship Id="rId7" Type="http://schemas.openxmlformats.org/officeDocument/2006/relationships/hyperlink" Target="http://www.gencat.cat/generalitat/cat/estatut/titol_5.htm" TargetMode="External"/><Relationship Id="rId2" Type="http://schemas.openxmlformats.org/officeDocument/2006/relationships/hyperlink" Target="http://www.gencat.cat/generalitat/cat/estatut/titol_prelimina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ncat.cat/generalitat/cat/estatut/titol_4.htm" TargetMode="External"/><Relationship Id="rId5" Type="http://schemas.openxmlformats.org/officeDocument/2006/relationships/hyperlink" Target="http://www.gencat.cat/generalitat/cat/estatut/titol_3.htm" TargetMode="External"/><Relationship Id="rId10" Type="http://schemas.openxmlformats.org/officeDocument/2006/relationships/hyperlink" Target="http://www.gencat.cat/generalitat/cat/estatut/disposicions.htm" TargetMode="External"/><Relationship Id="rId4" Type="http://schemas.openxmlformats.org/officeDocument/2006/relationships/hyperlink" Target="http://www.gencat.cat/generalitat/cat/estatut/titol_2.htm" TargetMode="External"/><Relationship Id="rId9" Type="http://schemas.openxmlformats.org/officeDocument/2006/relationships/hyperlink" Target="http://www.gencat.cat/generalitat/cat/estatut/titol_7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284984"/>
            <a:ext cx="6553200" cy="13681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a-ES" altLang="ca-ES" sz="1400" dirty="0">
                <a:solidFill>
                  <a:schemeClr val="bg1">
                    <a:lumMod val="50000"/>
                  </a:schemeClr>
                </a:solidFill>
              </a:rPr>
              <a:t>L'Estatut d'autonomia de Catalunya és la norma institucional bàsica. Defineix els drets i deures de la ciutadania de Catalunya, les institucions polítiques de la nacionalitat catalana, les seves competències i relacions amb l'Estat i el finançament de la Generalitat de Catalunya.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6629400" cy="2961451"/>
          </a:xfrm>
        </p:spPr>
        <p:txBody>
          <a:bodyPr>
            <a:normAutofit fontScale="90000"/>
          </a:bodyPr>
          <a:lstStyle/>
          <a:p>
            <a:r>
              <a:rPr lang="ca-ES" altLang="ca-ES" sz="4000" b="1" dirty="0"/>
              <a:t>Estatut d'autonomia de Catalunya</a:t>
            </a:r>
            <a:br>
              <a:rPr lang="ca-ES" altLang="ca-ES" sz="4000" b="1" dirty="0"/>
            </a:br>
            <a:r>
              <a:rPr lang="ca-ES" altLang="ca-ES" sz="4000" b="1" dirty="0"/>
              <a:t/>
            </a:r>
            <a:br>
              <a:rPr lang="ca-ES" altLang="ca-ES" sz="4000" b="1" dirty="0"/>
            </a:br>
            <a:endParaRPr lang="ca-ES" altLang="ca-ES" sz="4000" b="1" dirty="0"/>
          </a:p>
        </p:txBody>
      </p:sp>
    </p:spTree>
    <p:extLst>
      <p:ext uri="{BB962C8B-B14F-4D97-AF65-F5344CB8AC3E}">
        <p14:creationId xmlns:p14="http://schemas.microsoft.com/office/powerpoint/2010/main" val="16921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a-ES" altLang="ca-ES" sz="2000" dirty="0"/>
              <a:t>Aquesta llei va ser referendada per la ciutadania el 18 de juny de 2006 i substitueix l'Estatut de Sau, que datava de 1979.</a:t>
            </a:r>
            <a:br>
              <a:rPr lang="ca-ES" altLang="ca-ES" sz="2000" dirty="0"/>
            </a:br>
            <a:r>
              <a:rPr lang="ca-ES" altLang="ca-ES" sz="2000" dirty="0"/>
              <a:t/>
            </a:r>
            <a:br>
              <a:rPr lang="ca-ES" altLang="ca-ES" sz="2000" dirty="0"/>
            </a:br>
            <a:endParaRPr lang="ca-ES" altLang="ca-ES" sz="2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2"/>
              </a:rPr>
              <a:t>Títol preliminar (articles 1-14)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3"/>
              </a:rPr>
              <a:t>Títol I: Drets, deures i principis rectors (articles 15-54)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4"/>
              </a:rPr>
              <a:t>Títol II. De les Institucions (articles 55-94)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5"/>
              </a:rPr>
              <a:t>Títol III. Del poder judicial a Catalunya (articles 95-109)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6"/>
              </a:rPr>
              <a:t>Títol IV. De les competències (articles 110-173)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7"/>
              </a:rPr>
              <a:t>Títol V. De les relacions institucionals de la Generalitat (articles 174-200)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8"/>
              </a:rPr>
              <a:t>Títol VI. Del finançament de la Generalitat (articles 201-221)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9"/>
              </a:rPr>
              <a:t>Títol VII. De la reforma de l'Estatut (articles 222-223)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10"/>
              </a:rPr>
              <a:t>Disposicions</a:t>
            </a:r>
            <a:endParaRPr lang="ca-ES" altLang="ca-ES" sz="16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a-ES" altLang="ca-E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a-ES" altLang="ca-ES" sz="4000" b="1"/>
              <a:t>Títol preliminar (articles 1-14)</a:t>
            </a:r>
            <a:br>
              <a:rPr lang="ca-ES" altLang="ca-ES" sz="4000" b="1"/>
            </a:br>
            <a:endParaRPr lang="ca-ES" altLang="ca-ES" sz="4000" b="1"/>
          </a:p>
        </p:txBody>
      </p:sp>
    </p:spTree>
    <p:extLst>
      <p:ext uri="{BB962C8B-B14F-4D97-AF65-F5344CB8AC3E}">
        <p14:creationId xmlns:p14="http://schemas.microsoft.com/office/powerpoint/2010/main" val="2394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60672" cy="720080"/>
          </a:xfrm>
        </p:spPr>
        <p:txBody>
          <a:bodyPr>
            <a:noAutofit/>
          </a:bodyPr>
          <a:lstStyle/>
          <a:p>
            <a:r>
              <a:rPr lang="ca-ES" altLang="ca-ES" sz="3200" b="1" dirty="0"/>
              <a:t>Títol preliminar (articles 1-14)</a:t>
            </a:r>
            <a:br>
              <a:rPr lang="ca-ES" altLang="ca-ES" sz="3200" b="1" dirty="0"/>
            </a:br>
            <a:endParaRPr lang="ca-ES" altLang="ca-ES" sz="32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 b="1" u="sng" dirty="0"/>
              <a:t>ARTICLE 1. CATALUNYA</a:t>
            </a:r>
            <a:endParaRPr lang="ca-ES" altLang="ca-ES" sz="1600" b="1" dirty="0"/>
          </a:p>
          <a:p>
            <a:pPr>
              <a:lnSpc>
                <a:spcPct val="80000"/>
              </a:lnSpc>
            </a:pPr>
            <a:r>
              <a:rPr lang="ca-ES" altLang="ca-ES" sz="1600" dirty="0"/>
              <a:t>Catalunya, com a nacionalitat, exerceix el seu autogovern constituïda en comunitat autònoma d'acord amb la Constitució i amb aquest Estatut, que és la seva norma institucional bàsica.</a:t>
            </a:r>
            <a:endParaRPr lang="ca-ES" altLang="ca-ES" sz="16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ca-ES" altLang="ca-ES" sz="1600" b="1" u="sng" dirty="0"/>
              <a:t> </a:t>
            </a:r>
            <a:r>
              <a:rPr lang="ca-ES" altLang="ca-ES" sz="1600" dirty="0"/>
              <a:t/>
            </a:r>
            <a:br>
              <a:rPr lang="ca-ES" altLang="ca-ES" sz="1600" dirty="0"/>
            </a:br>
            <a:endParaRPr lang="ca-ES" altLang="ca-ES" sz="1600" b="1" dirty="0"/>
          </a:p>
          <a:p>
            <a:pPr>
              <a:lnSpc>
                <a:spcPct val="80000"/>
              </a:lnSpc>
            </a:pPr>
            <a:r>
              <a:rPr lang="ca-ES" altLang="ca-ES" sz="1600" b="1" u="sng" dirty="0"/>
              <a:t>ARTICLE 2. LA GENERALITAT</a:t>
            </a:r>
            <a:endParaRPr lang="ca-ES" altLang="ca-ES" sz="1600" b="1" dirty="0"/>
          </a:p>
          <a:p>
            <a:pPr>
              <a:lnSpc>
                <a:spcPct val="80000"/>
              </a:lnSpc>
            </a:pPr>
            <a:r>
              <a:rPr lang="ca-ES" altLang="ca-ES" sz="1600" dirty="0"/>
              <a:t>La Generalitat és el sistema institucional en què s'organitza políticament l'autogovern de Catalunya. </a:t>
            </a:r>
          </a:p>
          <a:p>
            <a:pPr>
              <a:lnSpc>
                <a:spcPct val="80000"/>
              </a:lnSpc>
            </a:pPr>
            <a:r>
              <a:rPr lang="ca-ES" altLang="ca-ES" sz="1600" dirty="0"/>
              <a:t>La Generalitat és integrada pel Parlament, la Presidència de la Generalitat, el Govern i les altres institucions que estableix el capítol V del títol II. </a:t>
            </a:r>
          </a:p>
          <a:p>
            <a:pPr>
              <a:lnSpc>
                <a:spcPct val="80000"/>
              </a:lnSpc>
            </a:pPr>
            <a:r>
              <a:rPr lang="ca-ES" altLang="ca-ES" sz="1600" dirty="0"/>
              <a:t>Els municipis, les vegueries, les comarques i els altres ens locals que les lleis determinin integren també el sistema institucional de la Generalitat, com a ens en els quals aquesta s'organitza territorialment, sens perjudici de llur autonomia. </a:t>
            </a:r>
          </a:p>
          <a:p>
            <a:pPr>
              <a:lnSpc>
                <a:spcPct val="80000"/>
              </a:lnSpc>
            </a:pPr>
            <a:r>
              <a:rPr lang="ca-ES" altLang="ca-ES" sz="1600" dirty="0"/>
              <a:t>Els poders de la Generalitat emanen del poble de Catalunya i s'exerceixen d'acord amb el que estableixen aquest Estatut i la Constitució.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altLang="ca-ES" sz="1600" dirty="0"/>
          </a:p>
        </p:txBody>
      </p:sp>
    </p:spTree>
    <p:extLst>
      <p:ext uri="{BB962C8B-B14F-4D97-AF65-F5344CB8AC3E}">
        <p14:creationId xmlns:p14="http://schemas.microsoft.com/office/powerpoint/2010/main" val="40159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cari">
  <a:themeElements>
    <a:clrScheme name="Apotecar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car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car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212</Words>
  <Application>Microsoft Office PowerPoint</Application>
  <PresentationFormat>Presentació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5" baseType="lpstr">
      <vt:lpstr>Apotecari</vt:lpstr>
      <vt:lpstr>Estatut d'autonomia de Catalunya  </vt:lpstr>
      <vt:lpstr>Aquesta llei va ser referendada per la ciutadania el 18 de juny de 2006 i substitueix l'Estatut de Sau, que datava de 1979.  </vt:lpstr>
      <vt:lpstr>Títol preliminar (articles 1-14) </vt:lpstr>
      <vt:lpstr>Títol preliminar (articles 1-14)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Estatut d'autonomia de Catalunya  </dc:title>
  <dc:creator>maitea</dc:creator>
  <cp:lastModifiedBy>maitea</cp:lastModifiedBy>
  <cp:revision>1</cp:revision>
  <dcterms:created xsi:type="dcterms:W3CDTF">2014-09-16T11:36:20Z</dcterms:created>
  <dcterms:modified xsi:type="dcterms:W3CDTF">2014-09-16T11:38:17Z</dcterms:modified>
</cp:coreProperties>
</file>