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6858000" cy="9144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36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062E9-CA17-4651-9C7B-DCD8D21C7810}" type="datetimeFigureOut">
              <a:rPr lang="ca-ES" smtClean="0"/>
              <a:t>24/07/2014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1ABDC-4249-4FBF-B315-FCAB2652AF3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5977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156759-6A4B-41E2-8B6A-E89BF008EC49}" type="slidenum">
              <a:rPr lang="ca-ES" altLang="es-ES">
                <a:solidFill>
                  <a:prstClr val="black"/>
                </a:solidFill>
              </a:rPr>
              <a:pPr eaLnBrk="1" hangingPunct="1"/>
              <a:t>1</a:t>
            </a:fld>
            <a:endParaRPr lang="ca-ES" altLang="es-ES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2D4EDD-59F9-4275-9C37-2009051A2B77}" type="slidenum">
              <a:rPr lang="ca-ES" altLang="es-ES">
                <a:solidFill>
                  <a:prstClr val="black"/>
                </a:solidFill>
              </a:rPr>
              <a:pPr eaLnBrk="1" hangingPunct="1"/>
              <a:t>2</a:t>
            </a:fld>
            <a:endParaRPr lang="ca-ES" altLang="es-ES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a-ES" altLang="es-ES" sz="500" smtClean="0"/>
              <a:t>La Història d’una regeneració de front litoral urbà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a-ES" altLang="es-ES" sz="500" smtClean="0"/>
              <a:t>Costa de Barcelona 1975: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a-ES" altLang="es-ES" sz="500" smtClean="0"/>
              <a:t>S’observa el traçat de la línia férrea Barcelona - Mataró, rodejada als dos costats per amplies zones industrials, totalment en runes.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a-ES" altLang="es-ES" sz="500" smtClean="0"/>
              <a:t>Paral·lelament a aquestes runes es troba una zona formada per abocaments, en general de construcció - productes de demolició, etc.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a-ES" altLang="es-ES" sz="500" smtClean="0"/>
              <a:t>El conjunt forma una barrera ininterrompuda des de Barcelona al Besòs impedint el desguàs i provocant grans inundacions en la ciutat.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a-ES" altLang="es-ES" sz="500" smtClean="0"/>
              <a:t>1971: Pla Director de Sanejament a Barcelona:	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a-ES" altLang="es-ES" sz="600" smtClean="0"/>
              <a:t>Construcció d’emissaris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a-ES" altLang="es-ES" sz="600" smtClean="0"/>
              <a:t>Obres de millora, estabilització i ordenació de la Costa de Barcelona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9A1BFF-B4F5-49F8-AAB9-4D2A9CD895F3}" type="slidenum">
              <a:rPr lang="ca-ES" altLang="es-ES">
                <a:solidFill>
                  <a:prstClr val="black"/>
                </a:solidFill>
              </a:rPr>
              <a:pPr eaLnBrk="1" hangingPunct="1"/>
              <a:t>3</a:t>
            </a:fld>
            <a:endParaRPr lang="ca-ES" altLang="es-ES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ca-ES" altLang="es-ES" sz="500" smtClean="0"/>
              <a:t>Aprofitant les obres de canalització dels emissaris de pluvials, es va dissenyar el front marítim amb una sèrie de platges, preparades per evitar basculaments (apareixen els 3 elements)  en planta i en alçada (experiències de Tenerife).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a-ES" altLang="es-ES" sz="500" smtClean="0"/>
              <a:t>Es reordena el traçat ferroviarI, s’elimina la zona de runes industrials i zona d’abocaments, apareix una via urbana d’alta capacitat com a element central i amb un parc litoral entre l’autopista i la mar.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a-ES" altLang="es-ES" sz="500" smtClean="0"/>
              <a:t>Per l’espigó del carrer Carles I es suggereix la construcció d’un espai emblemàtic de la ciutat de cara al mar.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a-ES" altLang="es-ES" sz="500" smtClean="0"/>
              <a:t>1978 - Aprovació definitiva del Pla d’Ordenació de la Costa de Llevant (Part marítima: Estudi “Playas de Barcelona” de P. Suarez Bores)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a-ES" altLang="es-ES" sz="500" smtClean="0"/>
              <a:t>1980 - Encàrrec del Pla Especial d’Infrastructures de les Platges del Llevant (Objectiu: Redacció del Projecte d’Obres Marítimes)</a:t>
            </a:r>
          </a:p>
          <a:p>
            <a:pPr eaLnBrk="1" hangingPunct="1"/>
            <a:endParaRPr lang="ca-ES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F4D9EF-72FA-47AA-9DE9-E2D31D9F3E30}" type="slidenum">
              <a:rPr lang="ca-ES" altLang="es-ES">
                <a:solidFill>
                  <a:prstClr val="black"/>
                </a:solidFill>
              </a:rPr>
              <a:pPr eaLnBrk="1" hangingPunct="1"/>
              <a:t>4</a:t>
            </a:fld>
            <a:endParaRPr lang="ca-ES" altLang="es-ES">
              <a:solidFill>
                <a:prstClr val="black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a-ES" altLang="es-ES" sz="400" smtClean="0"/>
              <a:t>Es va projectar l’obertura al mar del Port Vell per a dotar a la ciutat d’un port esportiu amb la ubicació, facilitat d’accés i tamany que Barcelona necessitava.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ca-ES" altLang="es-ES" sz="400" smtClean="0"/>
          </a:p>
          <a:p>
            <a:pPr eaLnBrk="1" hangingPunct="1"/>
            <a:endParaRPr lang="ca-ES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EBD0BC-ED6F-4BCE-9C4A-331439C99F11}" type="slidenum">
              <a:rPr lang="ca-ES" altLang="es-ES">
                <a:solidFill>
                  <a:prstClr val="black"/>
                </a:solidFill>
              </a:rPr>
              <a:pPr eaLnBrk="1" hangingPunct="1"/>
              <a:t>5</a:t>
            </a:fld>
            <a:endParaRPr lang="ca-ES" altLang="es-ES">
              <a:solidFill>
                <a:prstClr val="black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905D3-D260-46C4-9F64-8CCEFBB19186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2BBB2-5B39-4B1F-80C8-C55659539B56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89552-F8B5-4081-AA7A-ADCB9A7F577F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4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B4C03-290D-4BB7-9E40-AF03B527DA79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1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6AD6C-BCB9-4F09-ABE4-863EF5231DF3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5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1484"/>
            <a:ext cx="3028950" cy="60367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1484"/>
            <a:ext cx="3028950" cy="60367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B2F3-E607-495F-9477-088B41FCBB28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6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ED1AD-EDFF-48E2-91D9-34F019CABBDB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4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9E92D-755A-46B6-8C21-ED2CD6E83C43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A9689-928B-4C78-9744-59FFDD557C55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8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30099-8766-452C-9E60-BDB5C27C467F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9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6EEA5-6831-4729-9BAB-81033B4BC190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4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1484"/>
            <a:ext cx="6172200" cy="603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s-ES" smtClean="0"/>
              <a:t>Haga clic para modificar el estilo de texto del patrón</a:t>
            </a:r>
          </a:p>
          <a:p>
            <a:pPr lvl="1"/>
            <a:r>
              <a:rPr lang="ca-ES" altLang="es-ES" smtClean="0"/>
              <a:t>Segundo nivel</a:t>
            </a:r>
          </a:p>
          <a:p>
            <a:pPr lvl="2"/>
            <a:r>
              <a:rPr lang="ca-ES" altLang="es-ES" smtClean="0"/>
              <a:t>Tercer nivel</a:t>
            </a:r>
          </a:p>
          <a:p>
            <a:pPr lvl="3"/>
            <a:r>
              <a:rPr lang="ca-ES" altLang="es-ES" smtClean="0"/>
              <a:t>Cuarto nivel</a:t>
            </a:r>
          </a:p>
          <a:p>
            <a:pPr lvl="4"/>
            <a:r>
              <a:rPr lang="ca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968"/>
            <a:ext cx="1600200" cy="63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968"/>
            <a:ext cx="2171700" cy="63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968"/>
            <a:ext cx="1600200" cy="63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70C4F6-EBAA-4118-BC39-B3F4F684A441}" type="slidenum">
              <a:rPr lang="ca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4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880D6C-FAB8-4CCE-9999-7B6BD0CD59B2}" type="slidenum">
              <a:rPr lang="ca-ES" altLang="es-ES">
                <a:solidFill>
                  <a:srgbClr val="000000"/>
                </a:solidFill>
              </a:rPr>
              <a:pPr eaLnBrk="1" hangingPunct="1"/>
              <a:t>1</a:t>
            </a:fld>
            <a:endParaRPr lang="ca-ES" altLang="es-ES">
              <a:solidFill>
                <a:srgbClr val="000000"/>
              </a:solidFill>
            </a:endParaRPr>
          </a:p>
        </p:txBody>
      </p:sp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-160735" y="4188888"/>
            <a:ext cx="7029451" cy="4703233"/>
            <a:chOff x="-146" y="1071"/>
            <a:chExt cx="6396" cy="2223"/>
          </a:xfrm>
        </p:grpSpPr>
        <p:sp>
          <p:nvSpPr>
            <p:cNvPr id="17412" name="Freeform 4"/>
            <p:cNvSpPr>
              <a:spLocks/>
            </p:cNvSpPr>
            <p:nvPr/>
          </p:nvSpPr>
          <p:spPr bwMode="auto">
            <a:xfrm>
              <a:off x="-10" y="1071"/>
              <a:ext cx="6260" cy="1209"/>
            </a:xfrm>
            <a:custGeom>
              <a:avLst/>
              <a:gdLst/>
              <a:ahLst/>
              <a:cxnLst>
                <a:cxn ang="0">
                  <a:pos x="0" y="779"/>
                </a:cxn>
                <a:cxn ang="0">
                  <a:pos x="2177" y="53"/>
                </a:cxn>
                <a:cxn ang="0">
                  <a:pos x="3810" y="1096"/>
                </a:cxn>
                <a:cxn ang="0">
                  <a:pos x="5715" y="733"/>
                </a:cxn>
                <a:cxn ang="0">
                  <a:pos x="6260" y="1006"/>
                </a:cxn>
              </a:cxnLst>
              <a:rect l="0" t="0" r="r" b="b"/>
              <a:pathLst>
                <a:path w="6260" h="1209">
                  <a:moveTo>
                    <a:pt x="0" y="779"/>
                  </a:moveTo>
                  <a:cubicBezTo>
                    <a:pt x="771" y="389"/>
                    <a:pt x="1542" y="0"/>
                    <a:pt x="2177" y="53"/>
                  </a:cubicBezTo>
                  <a:cubicBezTo>
                    <a:pt x="2812" y="106"/>
                    <a:pt x="3220" y="983"/>
                    <a:pt x="3810" y="1096"/>
                  </a:cubicBezTo>
                  <a:cubicBezTo>
                    <a:pt x="4400" y="1209"/>
                    <a:pt x="5307" y="748"/>
                    <a:pt x="5715" y="733"/>
                  </a:cubicBezTo>
                  <a:cubicBezTo>
                    <a:pt x="6123" y="718"/>
                    <a:pt x="6169" y="961"/>
                    <a:pt x="6260" y="1006"/>
                  </a:cubicBezTo>
                </a:path>
              </a:pathLst>
            </a:custGeom>
            <a:noFill/>
            <a:ln w="9525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auto">
            <a:xfrm>
              <a:off x="-146" y="1789"/>
              <a:ext cx="6396" cy="551"/>
            </a:xfrm>
            <a:custGeom>
              <a:avLst/>
              <a:gdLst/>
              <a:ahLst/>
              <a:cxnLst>
                <a:cxn ang="0">
                  <a:pos x="309" y="174"/>
                </a:cxn>
                <a:cxn ang="0">
                  <a:pos x="355" y="174"/>
                </a:cxn>
                <a:cxn ang="0">
                  <a:pos x="2441" y="38"/>
                </a:cxn>
                <a:cxn ang="0">
                  <a:pos x="3757" y="401"/>
                </a:cxn>
                <a:cxn ang="0">
                  <a:pos x="4800" y="537"/>
                </a:cxn>
                <a:cxn ang="0">
                  <a:pos x="6161" y="311"/>
                </a:cxn>
                <a:cxn ang="0">
                  <a:pos x="6569" y="401"/>
                </a:cxn>
              </a:cxnLst>
              <a:rect l="0" t="0" r="r" b="b"/>
              <a:pathLst>
                <a:path w="6569" h="552">
                  <a:moveTo>
                    <a:pt x="309" y="174"/>
                  </a:moveTo>
                  <a:cubicBezTo>
                    <a:pt x="154" y="185"/>
                    <a:pt x="0" y="197"/>
                    <a:pt x="355" y="174"/>
                  </a:cubicBezTo>
                  <a:cubicBezTo>
                    <a:pt x="710" y="151"/>
                    <a:pt x="1874" y="0"/>
                    <a:pt x="2441" y="38"/>
                  </a:cubicBezTo>
                  <a:cubicBezTo>
                    <a:pt x="3008" y="76"/>
                    <a:pt x="3364" y="318"/>
                    <a:pt x="3757" y="401"/>
                  </a:cubicBezTo>
                  <a:cubicBezTo>
                    <a:pt x="4150" y="484"/>
                    <a:pt x="4399" y="552"/>
                    <a:pt x="4800" y="537"/>
                  </a:cubicBezTo>
                  <a:cubicBezTo>
                    <a:pt x="5201" y="522"/>
                    <a:pt x="5866" y="334"/>
                    <a:pt x="6161" y="311"/>
                  </a:cubicBezTo>
                  <a:cubicBezTo>
                    <a:pt x="6456" y="288"/>
                    <a:pt x="6512" y="344"/>
                    <a:pt x="6569" y="401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auto">
            <a:xfrm>
              <a:off x="-10" y="1857"/>
              <a:ext cx="6214" cy="1437"/>
            </a:xfrm>
            <a:custGeom>
              <a:avLst/>
              <a:gdLst/>
              <a:ahLst/>
              <a:cxnLst>
                <a:cxn ang="0">
                  <a:pos x="0" y="538"/>
                </a:cxn>
                <a:cxn ang="0">
                  <a:pos x="1859" y="129"/>
                </a:cxn>
                <a:cxn ang="0">
                  <a:pos x="3175" y="1309"/>
                </a:cxn>
                <a:cxn ang="0">
                  <a:pos x="4218" y="900"/>
                </a:cxn>
                <a:cxn ang="0">
                  <a:pos x="5171" y="991"/>
                </a:cxn>
                <a:cxn ang="0">
                  <a:pos x="5942" y="674"/>
                </a:cxn>
                <a:cxn ang="0">
                  <a:pos x="6214" y="810"/>
                </a:cxn>
              </a:cxnLst>
              <a:rect l="0" t="0" r="r" b="b"/>
              <a:pathLst>
                <a:path w="6214" h="1437">
                  <a:moveTo>
                    <a:pt x="0" y="538"/>
                  </a:moveTo>
                  <a:cubicBezTo>
                    <a:pt x="665" y="269"/>
                    <a:pt x="1330" y="0"/>
                    <a:pt x="1859" y="129"/>
                  </a:cubicBezTo>
                  <a:cubicBezTo>
                    <a:pt x="2388" y="258"/>
                    <a:pt x="2782" y="1181"/>
                    <a:pt x="3175" y="1309"/>
                  </a:cubicBezTo>
                  <a:cubicBezTo>
                    <a:pt x="3568" y="1437"/>
                    <a:pt x="3885" y="953"/>
                    <a:pt x="4218" y="900"/>
                  </a:cubicBezTo>
                  <a:cubicBezTo>
                    <a:pt x="4551" y="847"/>
                    <a:pt x="4884" y="1029"/>
                    <a:pt x="5171" y="991"/>
                  </a:cubicBezTo>
                  <a:cubicBezTo>
                    <a:pt x="5458" y="953"/>
                    <a:pt x="5768" y="704"/>
                    <a:pt x="5942" y="674"/>
                  </a:cubicBezTo>
                  <a:cubicBezTo>
                    <a:pt x="6116" y="644"/>
                    <a:pt x="6169" y="787"/>
                    <a:pt x="6214" y="810"/>
                  </a:cubicBezTo>
                </a:path>
              </a:pathLst>
            </a:custGeom>
            <a:noFill/>
            <a:ln w="57150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1" y="637121"/>
            <a:ext cx="4825604" cy="1824567"/>
          </a:xfrm>
          <a:prstGeom prst="rect">
            <a:avLst/>
          </a:prstGeom>
          <a:solidFill>
            <a:schemeClr val="bg1">
              <a:alpha val="5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2" y="1593854"/>
            <a:ext cx="4325541" cy="70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a-ES" altLang="es-ES" sz="2000" dirty="0">
                <a:solidFill>
                  <a:srgbClr val="000000"/>
                </a:solidFill>
              </a:rPr>
              <a:t>Reptes </a:t>
            </a:r>
            <a:r>
              <a:rPr lang="ca-ES" altLang="es-ES" sz="2000">
                <a:solidFill>
                  <a:srgbClr val="000000"/>
                </a:solidFill>
              </a:rPr>
              <a:t>i </a:t>
            </a:r>
            <a:r>
              <a:rPr lang="ca-ES" altLang="es-ES" sz="2000" smtClean="0">
                <a:solidFill>
                  <a:srgbClr val="000000"/>
                </a:solidFill>
              </a:rPr>
              <a:t>oportunitats </a:t>
            </a:r>
            <a:r>
              <a:rPr lang="ca-ES" altLang="es-ES" sz="2000" dirty="0">
                <a:solidFill>
                  <a:srgbClr val="000000"/>
                </a:solidFill>
              </a:rPr>
              <a:t>per al</a:t>
            </a:r>
            <a:br>
              <a:rPr lang="ca-ES" altLang="es-ES" sz="2000" dirty="0">
                <a:solidFill>
                  <a:srgbClr val="000000"/>
                </a:solidFill>
              </a:rPr>
            </a:br>
            <a:r>
              <a:rPr lang="ca-ES" altLang="es-ES" sz="2800" dirty="0">
                <a:solidFill>
                  <a:srgbClr val="000000"/>
                </a:solidFill>
              </a:rPr>
              <a:t> </a:t>
            </a:r>
            <a:r>
              <a:rPr lang="ca-ES" altLang="es-ES" sz="2800" b="1" dirty="0">
                <a:solidFill>
                  <a:srgbClr val="000000"/>
                </a:solidFill>
              </a:rPr>
              <a:t>Litoral Català</a:t>
            </a:r>
          </a:p>
        </p:txBody>
      </p:sp>
    </p:spTree>
    <p:extLst>
      <p:ext uri="{BB962C8B-B14F-4D97-AF65-F5344CB8AC3E}">
        <p14:creationId xmlns:p14="http://schemas.microsoft.com/office/powerpoint/2010/main" val="427175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127892-B2F2-402D-8C80-B46F67BD647F}" type="slidenum">
              <a:rPr lang="ca-ES" altLang="es-ES">
                <a:solidFill>
                  <a:srgbClr val="000000"/>
                </a:solidFill>
              </a:rPr>
              <a:pPr eaLnBrk="1" hangingPunct="1"/>
              <a:t>2</a:t>
            </a:fld>
            <a:endParaRPr lang="ca-ES" altLang="es-ES">
              <a:solidFill>
                <a:srgbClr val="000000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 rot="-5400000">
            <a:off x="-3717727" y="3819858"/>
            <a:ext cx="9410701" cy="1699022"/>
            <a:chOff x="-146" y="1071"/>
            <a:chExt cx="6396" cy="2223"/>
          </a:xfrm>
        </p:grpSpPr>
        <p:sp>
          <p:nvSpPr>
            <p:cNvPr id="20484" name="Freeform 4"/>
            <p:cNvSpPr>
              <a:spLocks/>
            </p:cNvSpPr>
            <p:nvPr/>
          </p:nvSpPr>
          <p:spPr bwMode="auto">
            <a:xfrm>
              <a:off x="-8" y="1071"/>
              <a:ext cx="6259" cy="1209"/>
            </a:xfrm>
            <a:custGeom>
              <a:avLst/>
              <a:gdLst/>
              <a:ahLst/>
              <a:cxnLst>
                <a:cxn ang="0">
                  <a:pos x="0" y="779"/>
                </a:cxn>
                <a:cxn ang="0">
                  <a:pos x="2177" y="53"/>
                </a:cxn>
                <a:cxn ang="0">
                  <a:pos x="3810" y="1096"/>
                </a:cxn>
                <a:cxn ang="0">
                  <a:pos x="5715" y="733"/>
                </a:cxn>
                <a:cxn ang="0">
                  <a:pos x="6260" y="1006"/>
                </a:cxn>
              </a:cxnLst>
              <a:rect l="0" t="0" r="r" b="b"/>
              <a:pathLst>
                <a:path w="6260" h="1209">
                  <a:moveTo>
                    <a:pt x="0" y="779"/>
                  </a:moveTo>
                  <a:cubicBezTo>
                    <a:pt x="771" y="389"/>
                    <a:pt x="1542" y="0"/>
                    <a:pt x="2177" y="53"/>
                  </a:cubicBezTo>
                  <a:cubicBezTo>
                    <a:pt x="2812" y="106"/>
                    <a:pt x="3220" y="983"/>
                    <a:pt x="3810" y="1096"/>
                  </a:cubicBezTo>
                  <a:cubicBezTo>
                    <a:pt x="4400" y="1209"/>
                    <a:pt x="5307" y="748"/>
                    <a:pt x="5715" y="733"/>
                  </a:cubicBezTo>
                  <a:cubicBezTo>
                    <a:pt x="6123" y="718"/>
                    <a:pt x="6169" y="961"/>
                    <a:pt x="6260" y="1006"/>
                  </a:cubicBezTo>
                </a:path>
              </a:pathLst>
            </a:custGeom>
            <a:noFill/>
            <a:ln w="9525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85" name="Freeform 5"/>
            <p:cNvSpPr>
              <a:spLocks/>
            </p:cNvSpPr>
            <p:nvPr/>
          </p:nvSpPr>
          <p:spPr bwMode="auto">
            <a:xfrm>
              <a:off x="-146" y="1789"/>
              <a:ext cx="6396" cy="551"/>
            </a:xfrm>
            <a:custGeom>
              <a:avLst/>
              <a:gdLst/>
              <a:ahLst/>
              <a:cxnLst>
                <a:cxn ang="0">
                  <a:pos x="309" y="174"/>
                </a:cxn>
                <a:cxn ang="0">
                  <a:pos x="355" y="174"/>
                </a:cxn>
                <a:cxn ang="0">
                  <a:pos x="2441" y="38"/>
                </a:cxn>
                <a:cxn ang="0">
                  <a:pos x="3757" y="401"/>
                </a:cxn>
                <a:cxn ang="0">
                  <a:pos x="4800" y="537"/>
                </a:cxn>
                <a:cxn ang="0">
                  <a:pos x="6161" y="311"/>
                </a:cxn>
                <a:cxn ang="0">
                  <a:pos x="6569" y="401"/>
                </a:cxn>
              </a:cxnLst>
              <a:rect l="0" t="0" r="r" b="b"/>
              <a:pathLst>
                <a:path w="6569" h="552">
                  <a:moveTo>
                    <a:pt x="309" y="174"/>
                  </a:moveTo>
                  <a:cubicBezTo>
                    <a:pt x="154" y="185"/>
                    <a:pt x="0" y="197"/>
                    <a:pt x="355" y="174"/>
                  </a:cubicBezTo>
                  <a:cubicBezTo>
                    <a:pt x="710" y="151"/>
                    <a:pt x="1874" y="0"/>
                    <a:pt x="2441" y="38"/>
                  </a:cubicBezTo>
                  <a:cubicBezTo>
                    <a:pt x="3008" y="76"/>
                    <a:pt x="3364" y="318"/>
                    <a:pt x="3757" y="401"/>
                  </a:cubicBezTo>
                  <a:cubicBezTo>
                    <a:pt x="4150" y="484"/>
                    <a:pt x="4399" y="552"/>
                    <a:pt x="4800" y="537"/>
                  </a:cubicBezTo>
                  <a:cubicBezTo>
                    <a:pt x="5201" y="522"/>
                    <a:pt x="5866" y="334"/>
                    <a:pt x="6161" y="311"/>
                  </a:cubicBezTo>
                  <a:cubicBezTo>
                    <a:pt x="6456" y="288"/>
                    <a:pt x="6512" y="344"/>
                    <a:pt x="6569" y="401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86" name="Freeform 6"/>
            <p:cNvSpPr>
              <a:spLocks/>
            </p:cNvSpPr>
            <p:nvPr/>
          </p:nvSpPr>
          <p:spPr bwMode="auto">
            <a:xfrm>
              <a:off x="-8" y="1858"/>
              <a:ext cx="6213" cy="1436"/>
            </a:xfrm>
            <a:custGeom>
              <a:avLst/>
              <a:gdLst/>
              <a:ahLst/>
              <a:cxnLst>
                <a:cxn ang="0">
                  <a:pos x="0" y="538"/>
                </a:cxn>
                <a:cxn ang="0">
                  <a:pos x="1859" y="129"/>
                </a:cxn>
                <a:cxn ang="0">
                  <a:pos x="3175" y="1309"/>
                </a:cxn>
                <a:cxn ang="0">
                  <a:pos x="4218" y="900"/>
                </a:cxn>
                <a:cxn ang="0">
                  <a:pos x="5171" y="991"/>
                </a:cxn>
                <a:cxn ang="0">
                  <a:pos x="5942" y="674"/>
                </a:cxn>
                <a:cxn ang="0">
                  <a:pos x="6214" y="810"/>
                </a:cxn>
              </a:cxnLst>
              <a:rect l="0" t="0" r="r" b="b"/>
              <a:pathLst>
                <a:path w="6214" h="1437">
                  <a:moveTo>
                    <a:pt x="0" y="538"/>
                  </a:moveTo>
                  <a:cubicBezTo>
                    <a:pt x="665" y="269"/>
                    <a:pt x="1330" y="0"/>
                    <a:pt x="1859" y="129"/>
                  </a:cubicBezTo>
                  <a:cubicBezTo>
                    <a:pt x="2388" y="258"/>
                    <a:pt x="2782" y="1181"/>
                    <a:pt x="3175" y="1309"/>
                  </a:cubicBezTo>
                  <a:cubicBezTo>
                    <a:pt x="3568" y="1437"/>
                    <a:pt x="3885" y="953"/>
                    <a:pt x="4218" y="900"/>
                  </a:cubicBezTo>
                  <a:cubicBezTo>
                    <a:pt x="4551" y="847"/>
                    <a:pt x="4884" y="1029"/>
                    <a:pt x="5171" y="991"/>
                  </a:cubicBezTo>
                  <a:cubicBezTo>
                    <a:pt x="5458" y="953"/>
                    <a:pt x="5768" y="704"/>
                    <a:pt x="5942" y="674"/>
                  </a:cubicBezTo>
                  <a:cubicBezTo>
                    <a:pt x="6116" y="644"/>
                    <a:pt x="6169" y="787"/>
                    <a:pt x="6214" y="810"/>
                  </a:cubicBezTo>
                </a:path>
              </a:pathLst>
            </a:custGeom>
            <a:noFill/>
            <a:ln w="57150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884760" y="1305987"/>
            <a:ext cx="4973240" cy="6817783"/>
          </a:xfrm>
          <a:prstGeom prst="rect">
            <a:avLst/>
          </a:prstGeom>
          <a:solidFill>
            <a:schemeClr val="bg1">
              <a:alpha val="5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933578" y="1502835"/>
            <a:ext cx="3956447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533400" indent="-177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322388" indent="-5334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a-ES" altLang="es-ES" sz="1600" b="1" dirty="0">
                <a:solidFill>
                  <a:srgbClr val="000000"/>
                </a:solidFill>
              </a:rPr>
              <a:t>El “miracle” de Barcelona: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ca-ES" altLang="es-ES" sz="1600" b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a-ES" altLang="es-ES" sz="1400" dirty="0">
                <a:solidFill>
                  <a:srgbClr val="000000"/>
                </a:solidFill>
              </a:rPr>
              <a:t>La Història d’una regeneració de front litoral </a:t>
            </a:r>
            <a:r>
              <a:rPr lang="ca-ES" altLang="es-ES" sz="1400" dirty="0" smtClean="0">
                <a:solidFill>
                  <a:srgbClr val="000000"/>
                </a:solidFill>
              </a:rPr>
              <a:t>urbà.</a:t>
            </a:r>
            <a:endParaRPr lang="ca-ES" altLang="es-ES" sz="14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a-ES" altLang="es-ES" sz="1400" dirty="0">
                <a:solidFill>
                  <a:srgbClr val="000000"/>
                </a:solidFill>
              </a:rPr>
              <a:t>Costa de Barcelona 1975: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a-ES" altLang="es-ES" sz="1400" dirty="0">
                <a:solidFill>
                  <a:srgbClr val="000000"/>
                </a:solidFill>
              </a:rPr>
              <a:t>S’observa el traçat de la línia </a:t>
            </a:r>
            <a:r>
              <a:rPr lang="ca-ES" altLang="es-ES" sz="1400" dirty="0" smtClean="0">
                <a:solidFill>
                  <a:srgbClr val="000000"/>
                </a:solidFill>
              </a:rPr>
              <a:t>fèrria </a:t>
            </a:r>
            <a:r>
              <a:rPr lang="ca-ES" altLang="es-ES" sz="1400" dirty="0">
                <a:solidFill>
                  <a:srgbClr val="000000"/>
                </a:solidFill>
              </a:rPr>
              <a:t>Barcelona - Mataró, rodejada als dos costats per amplies zones industrials, totalment en runes.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a-ES" altLang="es-ES" sz="1400" dirty="0">
                <a:solidFill>
                  <a:srgbClr val="000000"/>
                </a:solidFill>
              </a:rPr>
              <a:t>Paral·lelament a aquestes runes es troba una zona formada per abocaments, en general de construcció - productes de demolició, etc.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a-ES" altLang="es-ES" sz="1400" dirty="0">
                <a:solidFill>
                  <a:srgbClr val="000000"/>
                </a:solidFill>
              </a:rPr>
              <a:t>El conjunt forma una barrera ininterrompuda des de Barcelona al Besòs impedint el desguàs i provocant grans inundacions en la ciutat.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a-ES" altLang="es-ES" sz="1400" dirty="0">
                <a:solidFill>
                  <a:srgbClr val="000000"/>
                </a:solidFill>
              </a:rPr>
              <a:t>1971: Pla Director de Sanejament a Barcelona:	</a:t>
            </a:r>
          </a:p>
          <a:p>
            <a:pPr lvl="1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a-ES" altLang="es-ES" sz="1400" dirty="0">
                <a:solidFill>
                  <a:srgbClr val="000000"/>
                </a:solidFill>
              </a:rPr>
              <a:t>Construcció d’emissaris</a:t>
            </a:r>
          </a:p>
          <a:p>
            <a:pPr lvl="1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a-ES" altLang="es-ES" sz="1400" dirty="0">
                <a:solidFill>
                  <a:srgbClr val="000000"/>
                </a:solidFill>
              </a:rPr>
              <a:t>Obres de millora, estabilització i ordenació de la Costa de </a:t>
            </a:r>
            <a:r>
              <a:rPr lang="ca-ES" altLang="es-ES" sz="1400" dirty="0" smtClean="0">
                <a:solidFill>
                  <a:srgbClr val="000000"/>
                </a:solidFill>
              </a:rPr>
              <a:t>Barcelona.</a:t>
            </a:r>
            <a:endParaRPr lang="ca-ES" altLang="es-ES" sz="14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ca-ES" altLang="es-E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D1A116-4105-4F84-982E-340CF94A278B}" type="slidenum">
              <a:rPr lang="ca-ES" altLang="es-ES">
                <a:solidFill>
                  <a:srgbClr val="000000"/>
                </a:solidFill>
              </a:rPr>
              <a:pPr eaLnBrk="1" hangingPunct="1"/>
              <a:t>3</a:t>
            </a:fld>
            <a:endParaRPr lang="ca-ES" altLang="es-ES">
              <a:solidFill>
                <a:srgbClr val="000000"/>
              </a:solidFill>
            </a:endParaRPr>
          </a:p>
        </p:txBody>
      </p:sp>
      <p:grpSp>
        <p:nvGrpSpPr>
          <p:cNvPr id="4100" name="Group 5"/>
          <p:cNvGrpSpPr>
            <a:grpSpLocks/>
          </p:cNvGrpSpPr>
          <p:nvPr/>
        </p:nvGrpSpPr>
        <p:grpSpPr bwMode="auto">
          <a:xfrm rot="-5400000">
            <a:off x="-3717727" y="3819858"/>
            <a:ext cx="9410701" cy="1699022"/>
            <a:chOff x="-146" y="1071"/>
            <a:chExt cx="6396" cy="2223"/>
          </a:xfrm>
        </p:grpSpPr>
        <p:sp>
          <p:nvSpPr>
            <p:cNvPr id="13318" name="Freeform 6"/>
            <p:cNvSpPr>
              <a:spLocks/>
            </p:cNvSpPr>
            <p:nvPr/>
          </p:nvSpPr>
          <p:spPr bwMode="auto">
            <a:xfrm>
              <a:off x="-8" y="1071"/>
              <a:ext cx="6259" cy="1209"/>
            </a:xfrm>
            <a:custGeom>
              <a:avLst/>
              <a:gdLst/>
              <a:ahLst/>
              <a:cxnLst>
                <a:cxn ang="0">
                  <a:pos x="0" y="779"/>
                </a:cxn>
                <a:cxn ang="0">
                  <a:pos x="2177" y="53"/>
                </a:cxn>
                <a:cxn ang="0">
                  <a:pos x="3810" y="1096"/>
                </a:cxn>
                <a:cxn ang="0">
                  <a:pos x="5715" y="733"/>
                </a:cxn>
                <a:cxn ang="0">
                  <a:pos x="6260" y="1006"/>
                </a:cxn>
              </a:cxnLst>
              <a:rect l="0" t="0" r="r" b="b"/>
              <a:pathLst>
                <a:path w="6260" h="1209">
                  <a:moveTo>
                    <a:pt x="0" y="779"/>
                  </a:moveTo>
                  <a:cubicBezTo>
                    <a:pt x="771" y="389"/>
                    <a:pt x="1542" y="0"/>
                    <a:pt x="2177" y="53"/>
                  </a:cubicBezTo>
                  <a:cubicBezTo>
                    <a:pt x="2812" y="106"/>
                    <a:pt x="3220" y="983"/>
                    <a:pt x="3810" y="1096"/>
                  </a:cubicBezTo>
                  <a:cubicBezTo>
                    <a:pt x="4400" y="1209"/>
                    <a:pt x="5307" y="748"/>
                    <a:pt x="5715" y="733"/>
                  </a:cubicBezTo>
                  <a:cubicBezTo>
                    <a:pt x="6123" y="718"/>
                    <a:pt x="6169" y="961"/>
                    <a:pt x="6260" y="1006"/>
                  </a:cubicBezTo>
                </a:path>
              </a:pathLst>
            </a:custGeom>
            <a:noFill/>
            <a:ln w="9525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-146" y="1789"/>
              <a:ext cx="6396" cy="551"/>
            </a:xfrm>
            <a:custGeom>
              <a:avLst/>
              <a:gdLst/>
              <a:ahLst/>
              <a:cxnLst>
                <a:cxn ang="0">
                  <a:pos x="309" y="174"/>
                </a:cxn>
                <a:cxn ang="0">
                  <a:pos x="355" y="174"/>
                </a:cxn>
                <a:cxn ang="0">
                  <a:pos x="2441" y="38"/>
                </a:cxn>
                <a:cxn ang="0">
                  <a:pos x="3757" y="401"/>
                </a:cxn>
                <a:cxn ang="0">
                  <a:pos x="4800" y="537"/>
                </a:cxn>
                <a:cxn ang="0">
                  <a:pos x="6161" y="311"/>
                </a:cxn>
                <a:cxn ang="0">
                  <a:pos x="6569" y="401"/>
                </a:cxn>
              </a:cxnLst>
              <a:rect l="0" t="0" r="r" b="b"/>
              <a:pathLst>
                <a:path w="6569" h="552">
                  <a:moveTo>
                    <a:pt x="309" y="174"/>
                  </a:moveTo>
                  <a:cubicBezTo>
                    <a:pt x="154" y="185"/>
                    <a:pt x="0" y="197"/>
                    <a:pt x="355" y="174"/>
                  </a:cubicBezTo>
                  <a:cubicBezTo>
                    <a:pt x="710" y="151"/>
                    <a:pt x="1874" y="0"/>
                    <a:pt x="2441" y="38"/>
                  </a:cubicBezTo>
                  <a:cubicBezTo>
                    <a:pt x="3008" y="76"/>
                    <a:pt x="3364" y="318"/>
                    <a:pt x="3757" y="401"/>
                  </a:cubicBezTo>
                  <a:cubicBezTo>
                    <a:pt x="4150" y="484"/>
                    <a:pt x="4399" y="552"/>
                    <a:pt x="4800" y="537"/>
                  </a:cubicBezTo>
                  <a:cubicBezTo>
                    <a:pt x="5201" y="522"/>
                    <a:pt x="5866" y="334"/>
                    <a:pt x="6161" y="311"/>
                  </a:cubicBezTo>
                  <a:cubicBezTo>
                    <a:pt x="6456" y="288"/>
                    <a:pt x="6512" y="344"/>
                    <a:pt x="6569" y="401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-8" y="1858"/>
              <a:ext cx="6213" cy="1436"/>
            </a:xfrm>
            <a:custGeom>
              <a:avLst/>
              <a:gdLst/>
              <a:ahLst/>
              <a:cxnLst>
                <a:cxn ang="0">
                  <a:pos x="0" y="538"/>
                </a:cxn>
                <a:cxn ang="0">
                  <a:pos x="1859" y="129"/>
                </a:cxn>
                <a:cxn ang="0">
                  <a:pos x="3175" y="1309"/>
                </a:cxn>
                <a:cxn ang="0">
                  <a:pos x="4218" y="900"/>
                </a:cxn>
                <a:cxn ang="0">
                  <a:pos x="5171" y="991"/>
                </a:cxn>
                <a:cxn ang="0">
                  <a:pos x="5942" y="674"/>
                </a:cxn>
                <a:cxn ang="0">
                  <a:pos x="6214" y="810"/>
                </a:cxn>
              </a:cxnLst>
              <a:rect l="0" t="0" r="r" b="b"/>
              <a:pathLst>
                <a:path w="6214" h="1437">
                  <a:moveTo>
                    <a:pt x="0" y="538"/>
                  </a:moveTo>
                  <a:cubicBezTo>
                    <a:pt x="665" y="269"/>
                    <a:pt x="1330" y="0"/>
                    <a:pt x="1859" y="129"/>
                  </a:cubicBezTo>
                  <a:cubicBezTo>
                    <a:pt x="2388" y="258"/>
                    <a:pt x="2782" y="1181"/>
                    <a:pt x="3175" y="1309"/>
                  </a:cubicBezTo>
                  <a:cubicBezTo>
                    <a:pt x="3568" y="1437"/>
                    <a:pt x="3885" y="953"/>
                    <a:pt x="4218" y="900"/>
                  </a:cubicBezTo>
                  <a:cubicBezTo>
                    <a:pt x="4551" y="847"/>
                    <a:pt x="4884" y="1029"/>
                    <a:pt x="5171" y="991"/>
                  </a:cubicBezTo>
                  <a:cubicBezTo>
                    <a:pt x="5458" y="953"/>
                    <a:pt x="5768" y="704"/>
                    <a:pt x="5942" y="674"/>
                  </a:cubicBezTo>
                  <a:cubicBezTo>
                    <a:pt x="6116" y="644"/>
                    <a:pt x="6169" y="787"/>
                    <a:pt x="6214" y="810"/>
                  </a:cubicBezTo>
                </a:path>
              </a:pathLst>
            </a:custGeom>
            <a:noFill/>
            <a:ln w="57150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1884760" y="1305987"/>
            <a:ext cx="4973240" cy="6817783"/>
          </a:xfrm>
          <a:prstGeom prst="rect">
            <a:avLst/>
          </a:prstGeom>
          <a:solidFill>
            <a:schemeClr val="bg1">
              <a:alpha val="5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682353" y="1706033"/>
            <a:ext cx="4114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533400" indent="-177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1950" indent="-635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ca-ES" altLang="es-ES" sz="1600" b="1" dirty="0">
                <a:solidFill>
                  <a:srgbClr val="000000"/>
                </a:solidFill>
              </a:rPr>
              <a:t>Platges de Llevant de Barcelona. Estudi 1975:</a:t>
            </a:r>
            <a:br>
              <a:rPr lang="ca-ES" altLang="es-ES" sz="1600" b="1" dirty="0">
                <a:solidFill>
                  <a:srgbClr val="000000"/>
                </a:solidFill>
              </a:rPr>
            </a:br>
            <a:endParaRPr lang="ca-ES" altLang="es-ES" sz="1600" b="1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ca-ES" altLang="es-ES" sz="16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a-ES" altLang="es-ES" sz="1400" dirty="0">
                <a:solidFill>
                  <a:srgbClr val="000000"/>
                </a:solidFill>
              </a:rPr>
              <a:t>Aprofitant les obres de canalització dels emissaris de pluvials, es va dissenyar el front marítim amb una sèrie de platges, preparades per evitar basculaments (apareixen els 3 elements)  en planta i en alçada (experiències de Tenerife).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a-ES" altLang="es-ES" sz="1400" dirty="0">
                <a:solidFill>
                  <a:srgbClr val="000000"/>
                </a:solidFill>
              </a:rPr>
              <a:t>Es reordena el traçat </a:t>
            </a:r>
            <a:r>
              <a:rPr lang="ca-ES" altLang="es-ES" sz="1400" dirty="0" smtClean="0">
                <a:solidFill>
                  <a:srgbClr val="000000"/>
                </a:solidFill>
              </a:rPr>
              <a:t>ferroviari, </a:t>
            </a:r>
            <a:r>
              <a:rPr lang="ca-ES" altLang="es-ES" sz="1400" dirty="0">
                <a:solidFill>
                  <a:srgbClr val="000000"/>
                </a:solidFill>
              </a:rPr>
              <a:t>s’elimina la zona de runes industrials i zona d’abocaments, apareix una via urbana d’alta capacitat com a element central i amb un parc litoral entre l’autopista i la mar.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a-ES" altLang="es-ES" sz="1400" dirty="0">
                <a:solidFill>
                  <a:srgbClr val="000000"/>
                </a:solidFill>
              </a:rPr>
              <a:t>Per l’espigó del carrer Carles I es suggereix la construcció d’un espai emblemàtic de la ciutat de cara al mar.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a-ES" altLang="es-ES" sz="1400" dirty="0">
                <a:solidFill>
                  <a:srgbClr val="000000"/>
                </a:solidFill>
              </a:rPr>
              <a:t>1978 - Aprovació definitiva del Pla d’Ordenació de la Costa de Llevant (Part marítima: Estudi “</a:t>
            </a:r>
            <a:r>
              <a:rPr lang="ca-ES" altLang="es-ES" sz="1400" dirty="0" err="1">
                <a:solidFill>
                  <a:srgbClr val="000000"/>
                </a:solidFill>
              </a:rPr>
              <a:t>Playas</a:t>
            </a:r>
            <a:r>
              <a:rPr lang="ca-ES" altLang="es-ES" sz="1400" dirty="0">
                <a:solidFill>
                  <a:srgbClr val="000000"/>
                </a:solidFill>
              </a:rPr>
              <a:t> de Barcelona” de P. </a:t>
            </a:r>
            <a:r>
              <a:rPr lang="ca-ES" altLang="es-ES" sz="1400" dirty="0" smtClean="0">
                <a:solidFill>
                  <a:srgbClr val="000000"/>
                </a:solidFill>
              </a:rPr>
              <a:t>Suárez </a:t>
            </a:r>
            <a:r>
              <a:rPr lang="ca-ES" altLang="es-ES" sz="1400" dirty="0">
                <a:solidFill>
                  <a:srgbClr val="000000"/>
                </a:solidFill>
              </a:rPr>
              <a:t>Bores)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a-ES" altLang="es-ES" sz="1400" dirty="0">
                <a:solidFill>
                  <a:srgbClr val="000000"/>
                </a:solidFill>
              </a:rPr>
              <a:t>1980 - Encàrrec del Pla Especial </a:t>
            </a:r>
            <a:r>
              <a:rPr lang="ca-ES" altLang="es-ES" sz="1400" dirty="0" smtClean="0">
                <a:solidFill>
                  <a:srgbClr val="000000"/>
                </a:solidFill>
              </a:rPr>
              <a:t>d'Infraestructures </a:t>
            </a:r>
            <a:r>
              <a:rPr lang="ca-ES" altLang="es-ES" sz="1400" dirty="0">
                <a:solidFill>
                  <a:srgbClr val="000000"/>
                </a:solidFill>
              </a:rPr>
              <a:t>de les Platges del Llevant (Objectiu: Redacció del Projecte d’Obres Marítimes)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ca-ES" altLang="es-ES" sz="2000" dirty="0">
                <a:solidFill>
                  <a:srgbClr val="0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760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48867A-FCC1-4D01-96A7-FD351A384327}" type="slidenum">
              <a:rPr lang="ca-ES" altLang="es-ES">
                <a:solidFill>
                  <a:srgbClr val="000000"/>
                </a:solidFill>
              </a:rPr>
              <a:pPr eaLnBrk="1" hangingPunct="1"/>
              <a:t>4</a:t>
            </a:fld>
            <a:endParaRPr lang="ca-ES" altLang="es-ES">
              <a:solidFill>
                <a:srgbClr val="000000"/>
              </a:solidFill>
            </a:endParaRP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 rot="-5400000">
            <a:off x="-3717727" y="3819858"/>
            <a:ext cx="9410701" cy="1699022"/>
            <a:chOff x="-146" y="1071"/>
            <a:chExt cx="6396" cy="2223"/>
          </a:xfrm>
        </p:grpSpPr>
        <p:sp>
          <p:nvSpPr>
            <p:cNvPr id="24580" name="Freeform 4"/>
            <p:cNvSpPr>
              <a:spLocks/>
            </p:cNvSpPr>
            <p:nvPr/>
          </p:nvSpPr>
          <p:spPr bwMode="auto">
            <a:xfrm>
              <a:off x="-8" y="1071"/>
              <a:ext cx="6259" cy="1209"/>
            </a:xfrm>
            <a:custGeom>
              <a:avLst/>
              <a:gdLst/>
              <a:ahLst/>
              <a:cxnLst>
                <a:cxn ang="0">
                  <a:pos x="0" y="779"/>
                </a:cxn>
                <a:cxn ang="0">
                  <a:pos x="2177" y="53"/>
                </a:cxn>
                <a:cxn ang="0">
                  <a:pos x="3810" y="1096"/>
                </a:cxn>
                <a:cxn ang="0">
                  <a:pos x="5715" y="733"/>
                </a:cxn>
                <a:cxn ang="0">
                  <a:pos x="6260" y="1006"/>
                </a:cxn>
              </a:cxnLst>
              <a:rect l="0" t="0" r="r" b="b"/>
              <a:pathLst>
                <a:path w="6260" h="1209">
                  <a:moveTo>
                    <a:pt x="0" y="779"/>
                  </a:moveTo>
                  <a:cubicBezTo>
                    <a:pt x="771" y="389"/>
                    <a:pt x="1542" y="0"/>
                    <a:pt x="2177" y="53"/>
                  </a:cubicBezTo>
                  <a:cubicBezTo>
                    <a:pt x="2812" y="106"/>
                    <a:pt x="3220" y="983"/>
                    <a:pt x="3810" y="1096"/>
                  </a:cubicBezTo>
                  <a:cubicBezTo>
                    <a:pt x="4400" y="1209"/>
                    <a:pt x="5307" y="748"/>
                    <a:pt x="5715" y="733"/>
                  </a:cubicBezTo>
                  <a:cubicBezTo>
                    <a:pt x="6123" y="718"/>
                    <a:pt x="6169" y="961"/>
                    <a:pt x="6260" y="1006"/>
                  </a:cubicBezTo>
                </a:path>
              </a:pathLst>
            </a:custGeom>
            <a:noFill/>
            <a:ln w="9525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auto">
            <a:xfrm>
              <a:off x="-146" y="1789"/>
              <a:ext cx="6396" cy="551"/>
            </a:xfrm>
            <a:custGeom>
              <a:avLst/>
              <a:gdLst/>
              <a:ahLst/>
              <a:cxnLst>
                <a:cxn ang="0">
                  <a:pos x="309" y="174"/>
                </a:cxn>
                <a:cxn ang="0">
                  <a:pos x="355" y="174"/>
                </a:cxn>
                <a:cxn ang="0">
                  <a:pos x="2441" y="38"/>
                </a:cxn>
                <a:cxn ang="0">
                  <a:pos x="3757" y="401"/>
                </a:cxn>
                <a:cxn ang="0">
                  <a:pos x="4800" y="537"/>
                </a:cxn>
                <a:cxn ang="0">
                  <a:pos x="6161" y="311"/>
                </a:cxn>
                <a:cxn ang="0">
                  <a:pos x="6569" y="401"/>
                </a:cxn>
              </a:cxnLst>
              <a:rect l="0" t="0" r="r" b="b"/>
              <a:pathLst>
                <a:path w="6569" h="552">
                  <a:moveTo>
                    <a:pt x="309" y="174"/>
                  </a:moveTo>
                  <a:cubicBezTo>
                    <a:pt x="154" y="185"/>
                    <a:pt x="0" y="197"/>
                    <a:pt x="355" y="174"/>
                  </a:cubicBezTo>
                  <a:cubicBezTo>
                    <a:pt x="710" y="151"/>
                    <a:pt x="1874" y="0"/>
                    <a:pt x="2441" y="38"/>
                  </a:cubicBezTo>
                  <a:cubicBezTo>
                    <a:pt x="3008" y="76"/>
                    <a:pt x="3364" y="318"/>
                    <a:pt x="3757" y="401"/>
                  </a:cubicBezTo>
                  <a:cubicBezTo>
                    <a:pt x="4150" y="484"/>
                    <a:pt x="4399" y="552"/>
                    <a:pt x="4800" y="537"/>
                  </a:cubicBezTo>
                  <a:cubicBezTo>
                    <a:pt x="5201" y="522"/>
                    <a:pt x="5866" y="334"/>
                    <a:pt x="6161" y="311"/>
                  </a:cubicBezTo>
                  <a:cubicBezTo>
                    <a:pt x="6456" y="288"/>
                    <a:pt x="6512" y="344"/>
                    <a:pt x="6569" y="401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auto">
            <a:xfrm>
              <a:off x="-8" y="1858"/>
              <a:ext cx="6213" cy="1436"/>
            </a:xfrm>
            <a:custGeom>
              <a:avLst/>
              <a:gdLst/>
              <a:ahLst/>
              <a:cxnLst>
                <a:cxn ang="0">
                  <a:pos x="0" y="538"/>
                </a:cxn>
                <a:cxn ang="0">
                  <a:pos x="1859" y="129"/>
                </a:cxn>
                <a:cxn ang="0">
                  <a:pos x="3175" y="1309"/>
                </a:cxn>
                <a:cxn ang="0">
                  <a:pos x="4218" y="900"/>
                </a:cxn>
                <a:cxn ang="0">
                  <a:pos x="5171" y="991"/>
                </a:cxn>
                <a:cxn ang="0">
                  <a:pos x="5942" y="674"/>
                </a:cxn>
                <a:cxn ang="0">
                  <a:pos x="6214" y="810"/>
                </a:cxn>
              </a:cxnLst>
              <a:rect l="0" t="0" r="r" b="b"/>
              <a:pathLst>
                <a:path w="6214" h="1437">
                  <a:moveTo>
                    <a:pt x="0" y="538"/>
                  </a:moveTo>
                  <a:cubicBezTo>
                    <a:pt x="665" y="269"/>
                    <a:pt x="1330" y="0"/>
                    <a:pt x="1859" y="129"/>
                  </a:cubicBezTo>
                  <a:cubicBezTo>
                    <a:pt x="2388" y="258"/>
                    <a:pt x="2782" y="1181"/>
                    <a:pt x="3175" y="1309"/>
                  </a:cubicBezTo>
                  <a:cubicBezTo>
                    <a:pt x="3568" y="1437"/>
                    <a:pt x="3885" y="953"/>
                    <a:pt x="4218" y="900"/>
                  </a:cubicBezTo>
                  <a:cubicBezTo>
                    <a:pt x="4551" y="847"/>
                    <a:pt x="4884" y="1029"/>
                    <a:pt x="5171" y="991"/>
                  </a:cubicBezTo>
                  <a:cubicBezTo>
                    <a:pt x="5458" y="953"/>
                    <a:pt x="5768" y="704"/>
                    <a:pt x="5942" y="674"/>
                  </a:cubicBezTo>
                  <a:cubicBezTo>
                    <a:pt x="6116" y="644"/>
                    <a:pt x="6169" y="787"/>
                    <a:pt x="6214" y="810"/>
                  </a:cubicBezTo>
                </a:path>
              </a:pathLst>
            </a:custGeom>
            <a:noFill/>
            <a:ln w="57150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1884760" y="1115484"/>
            <a:ext cx="4973240" cy="7103533"/>
          </a:xfrm>
          <a:prstGeom prst="rect">
            <a:avLst/>
          </a:prstGeom>
          <a:solidFill>
            <a:schemeClr val="bg1">
              <a:alpha val="5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pic>
        <p:nvPicPr>
          <p:cNvPr id="24585" name="Picture 9" descr="Proyecto ob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2281" r="2158" b="2884"/>
          <a:stretch>
            <a:fillRect/>
          </a:stretch>
        </p:blipFill>
        <p:spPr bwMode="auto">
          <a:xfrm>
            <a:off x="2082405" y="1502833"/>
            <a:ext cx="2045494" cy="633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127900" y="1530179"/>
            <a:ext cx="2440781" cy="393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ca-ES" altLang="es-ES" sz="1600" b="1" dirty="0">
                <a:solidFill>
                  <a:srgbClr val="000000"/>
                </a:solidFill>
              </a:rPr>
              <a:t>Projecte de les obres marítimes – 1983</a:t>
            </a:r>
            <a:br>
              <a:rPr lang="ca-ES" altLang="es-ES" sz="1600" b="1" dirty="0">
                <a:solidFill>
                  <a:srgbClr val="000000"/>
                </a:solidFill>
              </a:rPr>
            </a:br>
            <a:endParaRPr lang="ca-ES" altLang="es-ES" sz="1600" b="1" dirty="0">
              <a:solidFill>
                <a:srgbClr val="000000"/>
              </a:solidFill>
            </a:endParaRPr>
          </a:p>
          <a:p>
            <a:pPr marL="85725" indent="-85725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a-ES" altLang="es-ES" sz="1400" dirty="0">
                <a:solidFill>
                  <a:srgbClr val="000000"/>
                </a:solidFill>
              </a:rPr>
              <a:t>Es va projectar l’obertura al mar del Port Vell per a dotar a la ciutat d’un port esportiu amb la ubicació, facilitat d’accés i </a:t>
            </a:r>
            <a:r>
              <a:rPr lang="ca-ES" altLang="es-ES" sz="1400" dirty="0" smtClean="0">
                <a:solidFill>
                  <a:srgbClr val="000000"/>
                </a:solidFill>
              </a:rPr>
              <a:t>mida que </a:t>
            </a:r>
            <a:r>
              <a:rPr lang="ca-ES" altLang="es-ES" sz="1400" dirty="0">
                <a:solidFill>
                  <a:srgbClr val="000000"/>
                </a:solidFill>
              </a:rPr>
              <a:t>Barcelona necessitava.</a:t>
            </a:r>
          </a:p>
          <a:p>
            <a:pPr marL="85725" indent="-85725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a-ES" altLang="es-ES" sz="1400" dirty="0" smtClean="0">
                <a:solidFill>
                  <a:srgbClr val="000000"/>
                </a:solidFill>
              </a:rPr>
              <a:t>Es </a:t>
            </a:r>
            <a:r>
              <a:rPr lang="ca-ES" altLang="es-ES" sz="1400" dirty="0">
                <a:solidFill>
                  <a:srgbClr val="000000"/>
                </a:solidFill>
              </a:rPr>
              <a:t>va projectar la sortida del carrer Carles I, com a nus urbà </a:t>
            </a:r>
            <a:r>
              <a:rPr lang="ca-ES" altLang="es-ES" sz="1400" dirty="0" smtClean="0">
                <a:solidFill>
                  <a:srgbClr val="000000"/>
                </a:solidFill>
              </a:rPr>
              <a:t>de trobada de </a:t>
            </a:r>
            <a:r>
              <a:rPr lang="ca-ES" altLang="es-ES" sz="1400" dirty="0">
                <a:solidFill>
                  <a:srgbClr val="000000"/>
                </a:solidFill>
              </a:rPr>
              <a:t>la ciutat amb el mar, mitjançant </a:t>
            </a:r>
            <a:r>
              <a:rPr lang="ca-ES" altLang="es-ES" sz="1400" dirty="0" smtClean="0">
                <a:solidFill>
                  <a:srgbClr val="000000"/>
                </a:solidFill>
              </a:rPr>
              <a:t>un </a:t>
            </a:r>
            <a:r>
              <a:rPr lang="ca-ES" altLang="es-ES" sz="1400" dirty="0">
                <a:solidFill>
                  <a:srgbClr val="000000"/>
                </a:solidFill>
              </a:rPr>
              <a:t>gran llac creat amb un dic de baixa alçada de coronació, suggerint un monument de la ciutat al mar, en el propi mar: </a:t>
            </a:r>
            <a:r>
              <a:rPr lang="ca-ES" altLang="es-ES" sz="1400" u="sng" dirty="0">
                <a:solidFill>
                  <a:srgbClr val="000000"/>
                </a:solidFill>
              </a:rPr>
              <a:t>Barcelona Segle XXI.</a:t>
            </a:r>
          </a:p>
          <a:p>
            <a:pPr marL="85725" indent="-85725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a-ES" altLang="es-ES" sz="1400" dirty="0" smtClean="0">
                <a:solidFill>
                  <a:srgbClr val="000000"/>
                </a:solidFill>
              </a:rPr>
              <a:t>Es </a:t>
            </a:r>
            <a:r>
              <a:rPr lang="ca-ES" altLang="es-ES" sz="1400" dirty="0">
                <a:solidFill>
                  <a:srgbClr val="000000"/>
                </a:solidFill>
              </a:rPr>
              <a:t>va projectar amb un dic d’esculls de planta </a:t>
            </a:r>
            <a:r>
              <a:rPr lang="ca-ES" altLang="es-ES" sz="1400" dirty="0" smtClean="0">
                <a:solidFill>
                  <a:srgbClr val="000000"/>
                </a:solidFill>
              </a:rPr>
              <a:t>corba </a:t>
            </a:r>
            <a:r>
              <a:rPr lang="ca-ES" altLang="es-ES" sz="1400" dirty="0">
                <a:solidFill>
                  <a:srgbClr val="000000"/>
                </a:solidFill>
              </a:rPr>
              <a:t>per aconseguir el </a:t>
            </a:r>
            <a:r>
              <a:rPr lang="ca-ES" altLang="es-ES" sz="1400" dirty="0" smtClean="0">
                <a:solidFill>
                  <a:srgbClr val="000000"/>
                </a:solidFill>
              </a:rPr>
              <a:t>sobrepès </a:t>
            </a:r>
            <a:r>
              <a:rPr lang="ca-ES" altLang="es-ES" sz="1400" dirty="0">
                <a:solidFill>
                  <a:srgbClr val="000000"/>
                </a:solidFill>
              </a:rPr>
              <a:t>de l’onatge, sistema </a:t>
            </a:r>
            <a:r>
              <a:rPr lang="ca-ES" altLang="es-ES" sz="1400" dirty="0" smtClean="0">
                <a:solidFill>
                  <a:srgbClr val="000000"/>
                </a:solidFill>
              </a:rPr>
              <a:t>ambiental </a:t>
            </a:r>
            <a:r>
              <a:rPr lang="ca-ES" altLang="es-ES" sz="1400" dirty="0">
                <a:solidFill>
                  <a:srgbClr val="000000"/>
                </a:solidFill>
              </a:rPr>
              <a:t>(central tèrmica de Cubelles).</a:t>
            </a:r>
          </a:p>
          <a:p>
            <a:pPr marL="85725" indent="-85725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a-ES" altLang="es-ES" sz="1400" dirty="0" smtClean="0">
                <a:solidFill>
                  <a:srgbClr val="000000"/>
                </a:solidFill>
              </a:rPr>
              <a:t>1983 </a:t>
            </a:r>
            <a:r>
              <a:rPr lang="ca-ES" altLang="es-ES" sz="1400" dirty="0">
                <a:solidFill>
                  <a:srgbClr val="000000"/>
                </a:solidFill>
              </a:rPr>
              <a:t>- Transferència a la </a:t>
            </a:r>
            <a:r>
              <a:rPr lang="ca-ES" altLang="es-ES" sz="1400" dirty="0" smtClean="0">
                <a:solidFill>
                  <a:srgbClr val="000000"/>
                </a:solidFill>
              </a:rPr>
              <a:t>Generalitat.</a:t>
            </a:r>
            <a:endParaRPr lang="ca-ES" altLang="es-ES" sz="14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a-ES" altLang="es-ES" sz="1400" dirty="0">
                <a:solidFill>
                  <a:srgbClr val="000000"/>
                </a:solidFill>
              </a:rPr>
              <a:t>1986 - Es recupera la solució per part de la Corporació. 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ca-ES" altLang="es-ES" sz="1600" dirty="0">
              <a:solidFill>
                <a:srgbClr val="000000"/>
              </a:solidFill>
            </a:endParaRPr>
          </a:p>
          <a:p>
            <a:pPr lvl="1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ca-ES" altLang="es-ES" sz="1400" dirty="0">
              <a:solidFill>
                <a:srgbClr val="000000"/>
              </a:solidFill>
            </a:endParaRPr>
          </a:p>
          <a:p>
            <a:pPr lvl="1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ca-ES" altLang="es-ES" sz="1400" dirty="0">
                <a:solidFill>
                  <a:srgbClr val="0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624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41B4FA-DF08-4697-B39C-45513409D5ED}" type="slidenum">
              <a:rPr lang="ca-ES" altLang="es-ES">
                <a:solidFill>
                  <a:srgbClr val="000000"/>
                </a:solidFill>
              </a:rPr>
              <a:pPr eaLnBrk="1" hangingPunct="1"/>
              <a:t>5</a:t>
            </a:fld>
            <a:endParaRPr lang="ca-ES" altLang="es-ES">
              <a:solidFill>
                <a:srgbClr val="000000"/>
              </a:solidFill>
            </a:endParaRP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-160735" y="4188888"/>
            <a:ext cx="7029451" cy="4703233"/>
            <a:chOff x="-146" y="1071"/>
            <a:chExt cx="6396" cy="2223"/>
          </a:xfrm>
        </p:grpSpPr>
        <p:sp>
          <p:nvSpPr>
            <p:cNvPr id="26628" name="Freeform 4"/>
            <p:cNvSpPr>
              <a:spLocks/>
            </p:cNvSpPr>
            <p:nvPr/>
          </p:nvSpPr>
          <p:spPr bwMode="auto">
            <a:xfrm>
              <a:off x="-10" y="1071"/>
              <a:ext cx="6260" cy="1209"/>
            </a:xfrm>
            <a:custGeom>
              <a:avLst/>
              <a:gdLst/>
              <a:ahLst/>
              <a:cxnLst>
                <a:cxn ang="0">
                  <a:pos x="0" y="779"/>
                </a:cxn>
                <a:cxn ang="0">
                  <a:pos x="2177" y="53"/>
                </a:cxn>
                <a:cxn ang="0">
                  <a:pos x="3810" y="1096"/>
                </a:cxn>
                <a:cxn ang="0">
                  <a:pos x="5715" y="733"/>
                </a:cxn>
                <a:cxn ang="0">
                  <a:pos x="6260" y="1006"/>
                </a:cxn>
              </a:cxnLst>
              <a:rect l="0" t="0" r="r" b="b"/>
              <a:pathLst>
                <a:path w="6260" h="1209">
                  <a:moveTo>
                    <a:pt x="0" y="779"/>
                  </a:moveTo>
                  <a:cubicBezTo>
                    <a:pt x="771" y="389"/>
                    <a:pt x="1542" y="0"/>
                    <a:pt x="2177" y="53"/>
                  </a:cubicBezTo>
                  <a:cubicBezTo>
                    <a:pt x="2812" y="106"/>
                    <a:pt x="3220" y="983"/>
                    <a:pt x="3810" y="1096"/>
                  </a:cubicBezTo>
                  <a:cubicBezTo>
                    <a:pt x="4400" y="1209"/>
                    <a:pt x="5307" y="748"/>
                    <a:pt x="5715" y="733"/>
                  </a:cubicBezTo>
                  <a:cubicBezTo>
                    <a:pt x="6123" y="718"/>
                    <a:pt x="6169" y="961"/>
                    <a:pt x="6260" y="1006"/>
                  </a:cubicBezTo>
                </a:path>
              </a:pathLst>
            </a:custGeom>
            <a:noFill/>
            <a:ln w="9525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auto">
            <a:xfrm>
              <a:off x="-146" y="1789"/>
              <a:ext cx="6396" cy="551"/>
            </a:xfrm>
            <a:custGeom>
              <a:avLst/>
              <a:gdLst/>
              <a:ahLst/>
              <a:cxnLst>
                <a:cxn ang="0">
                  <a:pos x="309" y="174"/>
                </a:cxn>
                <a:cxn ang="0">
                  <a:pos x="355" y="174"/>
                </a:cxn>
                <a:cxn ang="0">
                  <a:pos x="2441" y="38"/>
                </a:cxn>
                <a:cxn ang="0">
                  <a:pos x="3757" y="401"/>
                </a:cxn>
                <a:cxn ang="0">
                  <a:pos x="4800" y="537"/>
                </a:cxn>
                <a:cxn ang="0">
                  <a:pos x="6161" y="311"/>
                </a:cxn>
                <a:cxn ang="0">
                  <a:pos x="6569" y="401"/>
                </a:cxn>
              </a:cxnLst>
              <a:rect l="0" t="0" r="r" b="b"/>
              <a:pathLst>
                <a:path w="6569" h="552">
                  <a:moveTo>
                    <a:pt x="309" y="174"/>
                  </a:moveTo>
                  <a:cubicBezTo>
                    <a:pt x="154" y="185"/>
                    <a:pt x="0" y="197"/>
                    <a:pt x="355" y="174"/>
                  </a:cubicBezTo>
                  <a:cubicBezTo>
                    <a:pt x="710" y="151"/>
                    <a:pt x="1874" y="0"/>
                    <a:pt x="2441" y="38"/>
                  </a:cubicBezTo>
                  <a:cubicBezTo>
                    <a:pt x="3008" y="76"/>
                    <a:pt x="3364" y="318"/>
                    <a:pt x="3757" y="401"/>
                  </a:cubicBezTo>
                  <a:cubicBezTo>
                    <a:pt x="4150" y="484"/>
                    <a:pt x="4399" y="552"/>
                    <a:pt x="4800" y="537"/>
                  </a:cubicBezTo>
                  <a:cubicBezTo>
                    <a:pt x="5201" y="522"/>
                    <a:pt x="5866" y="334"/>
                    <a:pt x="6161" y="311"/>
                  </a:cubicBezTo>
                  <a:cubicBezTo>
                    <a:pt x="6456" y="288"/>
                    <a:pt x="6512" y="344"/>
                    <a:pt x="6569" y="401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auto">
            <a:xfrm>
              <a:off x="-10" y="1857"/>
              <a:ext cx="6214" cy="1437"/>
            </a:xfrm>
            <a:custGeom>
              <a:avLst/>
              <a:gdLst/>
              <a:ahLst/>
              <a:cxnLst>
                <a:cxn ang="0">
                  <a:pos x="0" y="538"/>
                </a:cxn>
                <a:cxn ang="0">
                  <a:pos x="1859" y="129"/>
                </a:cxn>
                <a:cxn ang="0">
                  <a:pos x="3175" y="1309"/>
                </a:cxn>
                <a:cxn ang="0">
                  <a:pos x="4218" y="900"/>
                </a:cxn>
                <a:cxn ang="0">
                  <a:pos x="5171" y="991"/>
                </a:cxn>
                <a:cxn ang="0">
                  <a:pos x="5942" y="674"/>
                </a:cxn>
                <a:cxn ang="0">
                  <a:pos x="6214" y="810"/>
                </a:cxn>
              </a:cxnLst>
              <a:rect l="0" t="0" r="r" b="b"/>
              <a:pathLst>
                <a:path w="6214" h="1437">
                  <a:moveTo>
                    <a:pt x="0" y="538"/>
                  </a:moveTo>
                  <a:cubicBezTo>
                    <a:pt x="665" y="269"/>
                    <a:pt x="1330" y="0"/>
                    <a:pt x="1859" y="129"/>
                  </a:cubicBezTo>
                  <a:cubicBezTo>
                    <a:pt x="2388" y="258"/>
                    <a:pt x="2782" y="1181"/>
                    <a:pt x="3175" y="1309"/>
                  </a:cubicBezTo>
                  <a:cubicBezTo>
                    <a:pt x="3568" y="1437"/>
                    <a:pt x="3885" y="953"/>
                    <a:pt x="4218" y="900"/>
                  </a:cubicBezTo>
                  <a:cubicBezTo>
                    <a:pt x="4551" y="847"/>
                    <a:pt x="4884" y="1029"/>
                    <a:pt x="5171" y="991"/>
                  </a:cubicBezTo>
                  <a:cubicBezTo>
                    <a:pt x="5458" y="953"/>
                    <a:pt x="5768" y="704"/>
                    <a:pt x="5942" y="674"/>
                  </a:cubicBezTo>
                  <a:cubicBezTo>
                    <a:pt x="6116" y="644"/>
                    <a:pt x="6169" y="787"/>
                    <a:pt x="6214" y="810"/>
                  </a:cubicBezTo>
                </a:path>
              </a:pathLst>
            </a:custGeom>
            <a:noFill/>
            <a:ln w="57150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60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Presentació en pantalla (4:3)</PresentationFormat>
  <Paragraphs>52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5</vt:i4>
      </vt:variant>
    </vt:vector>
  </HeadingPairs>
  <TitlesOfParts>
    <vt:vector size="6" baseType="lpstr">
      <vt:lpstr>Diseño predeterminado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mariana</dc:creator>
  <cp:lastModifiedBy>mariana</cp:lastModifiedBy>
  <cp:revision>2</cp:revision>
  <dcterms:created xsi:type="dcterms:W3CDTF">2014-07-24T07:39:19Z</dcterms:created>
  <dcterms:modified xsi:type="dcterms:W3CDTF">2014-07-24T07:42:55Z</dcterms:modified>
</cp:coreProperties>
</file>