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709B6-E8B4-434C-9F79-9859BCA97483}" type="datetimeFigureOut">
              <a:rPr lang="ca-ES" smtClean="0"/>
              <a:t>08/09/2014</a:t>
            </a:fld>
            <a:endParaRPr lang="ca-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03169-E8A2-46BA-99D3-D819F7116D61}" type="slidenum">
              <a:rPr lang="ca-ES" smtClean="0"/>
              <a:t>‹#›</a:t>
            </a:fld>
            <a:endParaRPr lang="ca-ES"/>
          </a:p>
        </p:txBody>
      </p:sp>
    </p:spTree>
    <p:extLst>
      <p:ext uri="{BB962C8B-B14F-4D97-AF65-F5344CB8AC3E}">
        <p14:creationId xmlns:p14="http://schemas.microsoft.com/office/powerpoint/2010/main" val="13079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61B3F4-19FC-4462-8B2B-CBB31D378E64}"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D795F0-AAF4-44A9-9E9B-44B8B3FC4901}"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7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607DBD-1707-4B89-BCBF-5BA4971CA492}"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0D1D83-4AFC-49AB-852F-C269CF9A243C}" type="slidenum">
              <a:rPr lang="es-ES" smtClean="0"/>
              <a:pPr fontAlgn="base">
                <a:spcBef>
                  <a:spcPct val="0"/>
                </a:spcBef>
                <a:spcAft>
                  <a:spcPct val="0"/>
                </a:spcAft>
                <a:defRPr/>
              </a:pPr>
              <a:t>4</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E06F494E-754A-4EA8-B71D-2A0E97051EEA}"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237050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E06F494E-754A-4EA8-B71D-2A0E97051EEA}"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156210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E06F494E-754A-4EA8-B71D-2A0E97051EEA}"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42488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E06F494E-754A-4EA8-B71D-2A0E97051EEA}"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257348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E06F494E-754A-4EA8-B71D-2A0E97051EEA}"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134934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E06F494E-754A-4EA8-B71D-2A0E97051EEA}"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221686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E06F494E-754A-4EA8-B71D-2A0E97051EEA}" type="datetimeFigureOut">
              <a:rPr lang="ca-ES" smtClean="0"/>
              <a:t>08/09/2014</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25449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E06F494E-754A-4EA8-B71D-2A0E97051EEA}" type="datetimeFigureOut">
              <a:rPr lang="ca-ES" smtClean="0"/>
              <a:t>08/09/2014</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7143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E06F494E-754A-4EA8-B71D-2A0E97051EEA}" type="datetimeFigureOut">
              <a:rPr lang="ca-ES" smtClean="0"/>
              <a:t>08/09/2014</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67491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E06F494E-754A-4EA8-B71D-2A0E97051EEA}"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243791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E06F494E-754A-4EA8-B71D-2A0E97051EEA}"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EC005D6-F93B-44A8-B1D2-B100CC226B85}" type="slidenum">
              <a:rPr lang="ca-ES" smtClean="0"/>
              <a:t>‹#›</a:t>
            </a:fld>
            <a:endParaRPr lang="ca-ES"/>
          </a:p>
        </p:txBody>
      </p:sp>
    </p:spTree>
    <p:extLst>
      <p:ext uri="{BB962C8B-B14F-4D97-AF65-F5344CB8AC3E}">
        <p14:creationId xmlns:p14="http://schemas.microsoft.com/office/powerpoint/2010/main" val="47168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F494E-754A-4EA8-B71D-2A0E97051EEA}" type="datetimeFigureOut">
              <a:rPr lang="ca-ES" smtClean="0"/>
              <a:t>08/09/2014</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005D6-F93B-44A8-B1D2-B100CC226B85}" type="slidenum">
              <a:rPr lang="ca-ES" smtClean="0"/>
              <a:t>‹#›</a:t>
            </a:fld>
            <a:endParaRPr lang="ca-ES"/>
          </a:p>
        </p:txBody>
      </p:sp>
    </p:spTree>
    <p:extLst>
      <p:ext uri="{BB962C8B-B14F-4D97-AF65-F5344CB8AC3E}">
        <p14:creationId xmlns:p14="http://schemas.microsoft.com/office/powerpoint/2010/main" val="50794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2455423" y="1290105"/>
            <a:ext cx="6688577" cy="3638498"/>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3075" name="20 Rectángulo"/>
          <p:cNvSpPr>
            <a:spLocks noChangeArrowheads="1"/>
          </p:cNvSpPr>
          <p:nvPr/>
        </p:nvSpPr>
        <p:spPr bwMode="auto">
          <a:xfrm>
            <a:off x="3016004" y="3883272"/>
            <a:ext cx="5790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3600" b="1">
                <a:solidFill>
                  <a:schemeClr val="bg1"/>
                </a:solidFill>
              </a:rPr>
              <a:t>Barcelona </a:t>
            </a:r>
            <a:r>
              <a:rPr lang="ca-ES" altLang="ca-ES" sz="3600">
                <a:solidFill>
                  <a:schemeClr val="bg1"/>
                </a:solidFill>
              </a:rPr>
              <a:t>al món…</a:t>
            </a:r>
          </a:p>
        </p:txBody>
      </p:sp>
      <p:sp>
        <p:nvSpPr>
          <p:cNvPr id="22" name="21 Rectángulo"/>
          <p:cNvSpPr/>
          <p:nvPr/>
        </p:nvSpPr>
        <p:spPr>
          <a:xfrm>
            <a:off x="3016004" y="4397298"/>
            <a:ext cx="5790112" cy="369332"/>
          </a:xfrm>
          <a:prstGeom prst="rect">
            <a:avLst/>
          </a:prstGeom>
        </p:spPr>
        <p:txBody>
          <a:bodyPr>
            <a:spAutoFit/>
          </a:bodyPr>
          <a:lstStyle/>
          <a:p>
            <a:pPr>
              <a:defRPr/>
            </a:pPr>
            <a:r>
              <a:rPr lang="es-ES" dirty="0">
                <a:solidFill>
                  <a:schemeClr val="accent1">
                    <a:lumMod val="20000"/>
                    <a:lumOff val="80000"/>
                  </a:schemeClr>
                </a:solidFill>
              </a:rPr>
              <a:t>www.bcn.cat</a:t>
            </a:r>
            <a:endParaRPr lang="ca-ES" dirty="0">
              <a:solidFill>
                <a:schemeClr val="accent1">
                  <a:lumMod val="20000"/>
                  <a:lumOff val="80000"/>
                </a:schemeClr>
              </a:solidFill>
            </a:endParaRPr>
          </a:p>
        </p:txBody>
      </p:sp>
      <p:sp>
        <p:nvSpPr>
          <p:cNvPr id="25" name="24 Rectángulo"/>
          <p:cNvSpPr/>
          <p:nvPr/>
        </p:nvSpPr>
        <p:spPr>
          <a:xfrm>
            <a:off x="1" y="4919963"/>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1616203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4099"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Barcelona al món…</a:t>
            </a:r>
            <a:endParaRPr lang="ca-ES" altLang="ca-ES" sz="2800" smtClean="0">
              <a:solidFill>
                <a:srgbClr val="FF6600"/>
              </a:solidFill>
            </a:endParaRPr>
          </a:p>
        </p:txBody>
      </p:sp>
      <p:sp>
        <p:nvSpPr>
          <p:cNvPr id="3" name="2 Subtítulo"/>
          <p:cNvSpPr>
            <a:spLocks noGrp="1"/>
          </p:cNvSpPr>
          <p:nvPr>
            <p:ph type="subTitle" idx="1"/>
          </p:nvPr>
        </p:nvSpPr>
        <p:spPr>
          <a:xfrm>
            <a:off x="2307598" y="3102875"/>
            <a:ext cx="6402528" cy="2790427"/>
          </a:xfrm>
        </p:spPr>
        <p:txBody>
          <a:bodyPr rtlCol="0">
            <a:noAutofit/>
          </a:bodyPr>
          <a:lstStyle/>
          <a:p>
            <a:pPr algn="l" eaLnBrk="1" fontAlgn="auto" hangingPunct="1">
              <a:spcAft>
                <a:spcPts val="0"/>
              </a:spcAft>
              <a:defRPr/>
            </a:pPr>
            <a:r>
              <a:rPr lang="ca-ES" sz="1000" smtClean="0"/>
              <a:t>Barcelona, capital de Catalunya, és el segon municipi en població d’Espanya, només superat per Madrid. La institució que representa, governa i administra els interessos de la ciutat és l’Ajuntament de Barcelona. </a:t>
            </a:r>
            <a:br>
              <a:rPr lang="ca-ES" sz="1000" smtClean="0"/>
            </a:br>
            <a:r>
              <a:rPr lang="ca-ES" sz="1000" smtClean="0"/>
              <a:t/>
            </a:r>
            <a:br>
              <a:rPr lang="ca-ES" sz="1000" smtClean="0"/>
            </a:br>
            <a:r>
              <a:rPr lang="ca-ES" sz="1000" smtClean="0"/>
              <a:t>Barcelona forma part de l'Estat espanyol, membre de la Unió Europea, i té per marcs jurídics màxims la Constitució espanyola, l’Estatut d’autonomia de Catalunya i la normativa comunitària. La constitució, norma bàsica que garanteix la convivència democràtica que caracteritza tots els estats integrants de la Unió Europea, neix, entre altres aspectes, amb la voluntat d'establir i consolidar un estat social i democràtic de dret que vetlla pels drets dels ciutadans i de les ciutadanes i estableix una societat democràtica avançada.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4103"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FF6600"/>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1"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5. idioma</a:t>
            </a:r>
          </a:p>
        </p:txBody>
      </p:sp>
      <p:sp>
        <p:nvSpPr>
          <p:cNvPr id="14" name="13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432254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5123"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44000" cy="1948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Entorn geogràfic…</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dirty="0" smtClean="0"/>
              <a:t>El mar Mediterrani acaricia la costa de la ciutat de Barcelona, mentre que la serralada de Collserola protegeix la ciutat pel costat oest amb un paisatge de boscos molt divers, amb conreus, prats secs, pinedes, alzinars i vegetació de ribera. </a:t>
            </a:r>
            <a:br>
              <a:rPr lang="ca-ES" sz="1000" dirty="0" smtClean="0"/>
            </a:br>
            <a:r>
              <a:rPr lang="ca-ES" sz="1000" dirty="0" smtClean="0"/>
              <a:t/>
            </a:r>
            <a:br>
              <a:rPr lang="ca-ES" sz="1000" dirty="0" smtClean="0"/>
            </a:br>
            <a:r>
              <a:rPr lang="ca-ES" sz="1000" dirty="0" smtClean="0"/>
              <a:t>La capital catalana, situada a 166 quilòmetres de la frontera amb França i a 120 quilòmetres del sud dels Pirineus, està delimitada per dos rius: el Llobregat al sud i el Besòs al nord. </a:t>
            </a:r>
            <a:br>
              <a:rPr lang="ca-ES" sz="1000" dirty="0" smtClean="0"/>
            </a:br>
            <a:r>
              <a:rPr lang="ca-ES" sz="1000" dirty="0" smtClean="0"/>
              <a:t/>
            </a:r>
            <a:br>
              <a:rPr lang="ca-ES" sz="1000" dirty="0" smtClean="0"/>
            </a:br>
            <a:r>
              <a:rPr lang="ca-ES" sz="1000" dirty="0" smtClean="0"/>
              <a:t>El pla de Barcelona més proper a la serralada litoral es troba esquitxat de petits turons (</a:t>
            </a:r>
            <a:r>
              <a:rPr lang="ca-ES" sz="1000" dirty="0" err="1" smtClean="0"/>
              <a:t>Monterols</a:t>
            </a:r>
            <a:r>
              <a:rPr lang="ca-ES" sz="1000" dirty="0" smtClean="0"/>
              <a:t>, el </a:t>
            </a:r>
            <a:r>
              <a:rPr lang="ca-ES" sz="1000" dirty="0" err="1" smtClean="0"/>
              <a:t>Putget</a:t>
            </a:r>
            <a:r>
              <a:rPr lang="ca-ES" sz="1000" dirty="0" smtClean="0"/>
              <a:t>, el </a:t>
            </a:r>
            <a:r>
              <a:rPr lang="ca-ES" sz="1000" dirty="0" err="1" smtClean="0"/>
              <a:t>Carmel</a:t>
            </a:r>
            <a:r>
              <a:rPr lang="ca-ES" sz="1000" dirty="0" smtClean="0"/>
              <a:t>, la Rovira i la </a:t>
            </a:r>
            <a:r>
              <a:rPr lang="ca-ES" sz="1000" dirty="0" err="1" smtClean="0"/>
              <a:t>Peira</a:t>
            </a:r>
            <a:r>
              <a:rPr lang="ca-ES" sz="1000" dirty="0" smtClean="0"/>
              <a:t>), i antigament estava ple de rieres i petits aiguamolls. Prop del litoral s'aixeca la muntanya de Montjuïc, amb una altura de 191,7 metres.</a:t>
            </a:r>
            <a:br>
              <a:rPr lang="ca-ES" sz="1000" dirty="0" smtClean="0"/>
            </a:br>
            <a:r>
              <a:rPr lang="ca-ES" sz="1000" dirty="0" smtClean="0"/>
              <a:t/>
            </a:r>
            <a:br>
              <a:rPr lang="ca-ES" sz="1000" dirty="0" smtClean="0"/>
            </a:br>
            <a:r>
              <a:rPr lang="ca-ES" sz="1000" dirty="0" smtClean="0"/>
              <a:t>Barcelona, que té una superfície de 100,4 quilòmetres quadrats, forma part de la comarca del Barcelonès, juntament amb Santa Coloma de Gramenet, Badalona i Sant Adrià al nord, mentre que l'Hospitalet de Llobregat se situa a la frontera sud de la ciutat. </a:t>
            </a:r>
            <a:br>
              <a:rPr lang="ca-ES" sz="1000" dirty="0" smtClean="0"/>
            </a:br>
            <a:r>
              <a:rPr lang="ca-ES" sz="1000" dirty="0" smtClean="0"/>
              <a:t/>
            </a:r>
            <a:br>
              <a:rPr lang="ca-ES" sz="1000" dirty="0" smtClean="0"/>
            </a:br>
            <a:r>
              <a:rPr lang="ca-ES" sz="1000" dirty="0" smtClean="0"/>
              <a:t>El clima de Barcelona és de tipus mediterrani, amb estius càlids i humits i hiverns amb un fred moderat, amb més precipitacions cap a la tardor i la primavera. La temperatura mitjana anual de l'Observatori de </a:t>
            </a:r>
            <a:r>
              <a:rPr lang="ca-ES" sz="1000" dirty="0" err="1" smtClean="0"/>
              <a:t>can</a:t>
            </a:r>
            <a:r>
              <a:rPr lang="ca-ES" sz="1000" dirty="0" smtClean="0"/>
              <a:t> Bruixa per a l'any 2005 ha estat de 17,6 graus.</a:t>
            </a:r>
            <a:endParaRPr lang="ca-ES" sz="1000" dirty="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6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28"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9"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2. Entorn geogràfic…</a:t>
            </a:r>
          </a:p>
        </p:txBody>
      </p:sp>
      <p:sp>
        <p:nvSpPr>
          <p:cNvPr id="10"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4" name="13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5" name="14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2282318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6147" name="6 Imagen" descr="487218_51927640.jp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49"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Distribució territorial…</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Barcelona, amb una població a 1 de gener de l'any 2006 de 1.605.602, està distribuïda territorialment en deu districtes, que permeten una administració de la ciutat més descentralitzada i propera a la ciutadania. </a:t>
            </a:r>
            <a:br>
              <a:rPr lang="ca-ES" sz="1000" smtClean="0"/>
            </a:br>
            <a:r>
              <a:rPr lang="ca-ES" sz="1000" smtClean="0"/>
              <a:t/>
            </a:r>
            <a:br>
              <a:rPr lang="ca-ES" sz="1000" smtClean="0"/>
            </a:br>
            <a:r>
              <a:rPr lang="ca-ES" sz="1000" smtClean="0"/>
              <a:t>Els deu districtes de la ciutat són Ciutat Vella, Eixample, Sants-Montjuïc, les Corts, Sarrià-Sant Gervasi, Gràcia, Horta-Guinardó, Nou Barris, Sant Andreu i Sant Martí. </a:t>
            </a:r>
            <a:br>
              <a:rPr lang="ca-ES" sz="1000" smtClean="0"/>
            </a:br>
            <a:r>
              <a:rPr lang="ca-ES" sz="1000" smtClean="0"/>
              <a:t/>
            </a:r>
            <a:br>
              <a:rPr lang="ca-ES" sz="1000" smtClean="0"/>
            </a:br>
            <a:r>
              <a:rPr lang="ca-ES" sz="1000" smtClean="0"/>
              <a:t>Aquesta divisió es basa en raons històriques de la ciutat. Així, Ciutat Vella és el centre històric de la ciutat, l'Eixample és l'expansió de la ciutat després de l'enderrocament de les muralles que protegien la ciutat i la resta de districtes es corresponen amb els municipis que hi havia al voltant de la ciutat antiga i que van integrar-se a Barcelona al llarg dels segles XIX i XX.</a:t>
            </a:r>
            <a:br>
              <a:rPr lang="ca-ES" sz="1000" smtClean="0"/>
            </a:br>
            <a:r>
              <a:rPr lang="ca-ES" sz="1000" smtClean="0"/>
              <a:t/>
            </a:r>
            <a:br>
              <a:rPr lang="ca-ES" sz="1000" smtClean="0"/>
            </a:br>
            <a:r>
              <a:rPr lang="ca-ES" sz="1000" smtClean="0"/>
              <a:t>Alhora, cada districte està format per diversos barris que tenen una personalitat marcada i una tradició històrica.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6152" name="1 Título"/>
          <p:cNvSpPr txBox="1">
            <a:spLocks/>
          </p:cNvSpPr>
          <p:nvPr/>
        </p:nvSpPr>
        <p:spPr bwMode="auto">
          <a:xfrm>
            <a:off x="2324877" y="6151034"/>
            <a:ext cx="2246164" cy="32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6" name="15 Más">
            <a:hlinkClick r:id="" action="ppaction://hlinkshowjump?jump=nextslide"/>
          </p:cNvPr>
          <p:cNvSpPr/>
          <p:nvPr/>
        </p:nvSpPr>
        <p:spPr>
          <a:xfrm>
            <a:off x="510666" y="6410206"/>
            <a:ext cx="345564" cy="259173"/>
          </a:xfrm>
          <a:prstGeom prst="mathPl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p>
        </p:txBody>
      </p:sp>
      <p:sp>
        <p:nvSpPr>
          <p:cNvPr id="17" name="16 Menos">
            <a:hlinkClick r:id="" action="ppaction://hlinkshowjump?jump=previousslide"/>
          </p:cNvPr>
          <p:cNvSpPr/>
          <p:nvPr/>
        </p:nvSpPr>
        <p:spPr>
          <a:xfrm>
            <a:off x="251494" y="6446203"/>
            <a:ext cx="259172" cy="194379"/>
          </a:xfrm>
          <a:prstGeom prst="mathMinus">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dirty="0"/>
              <a:t> </a:t>
            </a:r>
          </a:p>
        </p:txBody>
      </p:sp>
    </p:spTree>
    <p:extLst>
      <p:ext uri="{BB962C8B-B14F-4D97-AF65-F5344CB8AC3E}">
        <p14:creationId xmlns:p14="http://schemas.microsoft.com/office/powerpoint/2010/main" val="209014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Words>
  <Application>Microsoft Office PowerPoint</Application>
  <PresentationFormat>Presentació en pantalla (4:3)</PresentationFormat>
  <Paragraphs>30</Paragraphs>
  <Slides>4</Slides>
  <Notes>4</Notes>
  <HiddenSlides>0</HiddenSlides>
  <MMClips>0</MMClips>
  <ScaleCrop>false</ScaleCrop>
  <HeadingPairs>
    <vt:vector size="4" baseType="variant">
      <vt:variant>
        <vt:lpstr>Tema</vt:lpstr>
      </vt:variant>
      <vt:variant>
        <vt:i4>1</vt:i4>
      </vt:variant>
      <vt:variant>
        <vt:lpstr>Títols de les diapositives</vt:lpstr>
      </vt:variant>
      <vt:variant>
        <vt:i4>4</vt:i4>
      </vt:variant>
    </vt:vector>
  </HeadingPairs>
  <TitlesOfParts>
    <vt:vector size="5" baseType="lpstr">
      <vt:lpstr>Tema de l'Office</vt:lpstr>
      <vt:lpstr>Presentació del PowerPoint</vt:lpstr>
      <vt:lpstr>Barcelona al món…</vt:lpstr>
      <vt:lpstr>Entorn geogràfic…</vt:lpstr>
      <vt:lpstr>Distribució territorial…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maitea</dc:creator>
  <cp:lastModifiedBy>maitea</cp:lastModifiedBy>
  <cp:revision>1</cp:revision>
  <dcterms:created xsi:type="dcterms:W3CDTF">2014-09-08T10:48:41Z</dcterms:created>
  <dcterms:modified xsi:type="dcterms:W3CDTF">2014-09-08T10:49:10Z</dcterms:modified>
</cp:coreProperties>
</file>