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BADB"/>
    <a:srgbClr val="1C67BB"/>
    <a:srgbClr val="0304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7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ca-ES" noProof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ca-E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4F464-B99D-41C9-A4EA-3E2273989A98}" type="slidenum">
              <a:rPr lang="en-US" altLang="ca-ES"/>
              <a:pPr/>
              <a:t>‹#›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332777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6CF58-7DC2-4D90-827D-29043427D706}" type="slidenum">
              <a:rPr lang="en-US" altLang="ca-ES"/>
              <a:pPr/>
              <a:t>‹#›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2637411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20697-8C7E-41D5-969B-F12BDE941D8B}" type="slidenum">
              <a:rPr lang="en-US" altLang="ca-ES"/>
              <a:pPr/>
              <a:t>‹#›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139706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B3276-12B9-4D86-B634-B714B147BFBB}" type="slidenum">
              <a:rPr lang="en-US" altLang="ca-ES"/>
              <a:pPr/>
              <a:t>‹#›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1888185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EF97B-1625-4551-9450-9B9CB28DEA14}" type="slidenum">
              <a:rPr lang="en-US" altLang="ca-ES"/>
              <a:pPr/>
              <a:t>‹#›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1272319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2F351-68D2-43D9-BBE8-41F29B7E1068}" type="slidenum">
              <a:rPr lang="en-US" altLang="ca-ES"/>
              <a:pPr/>
              <a:t>‹#›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2062023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B017B-47AD-4346-AA45-E023792244AC}" type="slidenum">
              <a:rPr lang="en-US" altLang="ca-ES"/>
              <a:pPr/>
              <a:t>‹#›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322863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702B9-0317-4BAB-80E7-D052AA877EB6}" type="slidenum">
              <a:rPr lang="en-US" altLang="ca-ES"/>
              <a:pPr/>
              <a:t>‹#›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2090865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9CA0F-A069-4130-9DFA-7C7F3019400A}" type="slidenum">
              <a:rPr lang="en-US" altLang="ca-ES"/>
              <a:pPr/>
              <a:t>‹#›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399297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ED07F-7B62-45E2-8C0B-32C87936F434}" type="slidenum">
              <a:rPr lang="en-US" altLang="ca-ES"/>
              <a:pPr/>
              <a:t>‹#›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1465502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a-E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a-ES" smtClean="0"/>
              <a:t>Click to edit Master text styles</a:t>
            </a:r>
          </a:p>
          <a:p>
            <a:pPr lvl="1"/>
            <a:r>
              <a:rPr lang="en-US" altLang="ca-ES" smtClean="0"/>
              <a:t>Second level</a:t>
            </a:r>
          </a:p>
          <a:p>
            <a:pPr lvl="2"/>
            <a:r>
              <a:rPr lang="en-US" altLang="ca-ES" smtClean="0"/>
              <a:t>Third level</a:t>
            </a:r>
          </a:p>
          <a:p>
            <a:pPr lvl="3"/>
            <a:r>
              <a:rPr lang="en-US" altLang="ca-ES" smtClean="0"/>
              <a:t>Fourth level</a:t>
            </a:r>
          </a:p>
          <a:p>
            <a:pPr lvl="4"/>
            <a:r>
              <a:rPr lang="en-US" altLang="ca-E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3042B"/>
                </a:solidFill>
                <a:latin typeface="+mn-lt"/>
              </a:defRPr>
            </a:lvl1pPr>
          </a:lstStyle>
          <a:p>
            <a:endParaRPr lang="en-US" altLang="ca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3042B"/>
                </a:solidFill>
                <a:latin typeface="+mn-lt"/>
              </a:defRPr>
            </a:lvl1pPr>
          </a:lstStyle>
          <a:p>
            <a:endParaRPr lang="en-US" altLang="ca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3042B"/>
                </a:solidFill>
                <a:latin typeface="+mn-lt"/>
              </a:defRPr>
            </a:lvl1pPr>
          </a:lstStyle>
          <a:p>
            <a:fld id="{578BF7D3-ABE1-4CC9-B4FE-3D7B60D33257}" type="slidenum">
              <a:rPr lang="en-US" altLang="ca-ES"/>
              <a:pPr/>
              <a:t>‹#›</a:t>
            </a:fld>
            <a:endParaRPr lang="en-US" alt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3042B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3042B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3042B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3042B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3042B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encat.cat/generalitat/cat/estatut/titol_6.htm" TargetMode="External"/><Relationship Id="rId3" Type="http://schemas.openxmlformats.org/officeDocument/2006/relationships/hyperlink" Target="http://www.gencat.cat/generalitat/cat/estatut/titol_1.htm" TargetMode="External"/><Relationship Id="rId7" Type="http://schemas.openxmlformats.org/officeDocument/2006/relationships/hyperlink" Target="http://www.gencat.cat/generalitat/cat/estatut/titol_5.htm" TargetMode="External"/><Relationship Id="rId2" Type="http://schemas.openxmlformats.org/officeDocument/2006/relationships/hyperlink" Target="http://www.gencat.cat/generalitat/cat/estatut/titol_preliminar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encat.cat/generalitat/cat/estatut/titol_4.htm" TargetMode="External"/><Relationship Id="rId5" Type="http://schemas.openxmlformats.org/officeDocument/2006/relationships/hyperlink" Target="http://www.gencat.cat/generalitat/cat/estatut/titol_3.htm" TargetMode="External"/><Relationship Id="rId10" Type="http://schemas.openxmlformats.org/officeDocument/2006/relationships/hyperlink" Target="http://www.gencat.cat/generalitat/cat/estatut/disposicions.htm" TargetMode="External"/><Relationship Id="rId4" Type="http://schemas.openxmlformats.org/officeDocument/2006/relationships/hyperlink" Target="http://www.gencat.cat/generalitat/cat/estatut/titol_2.htm" TargetMode="External"/><Relationship Id="rId9" Type="http://schemas.openxmlformats.org/officeDocument/2006/relationships/hyperlink" Target="http://www.gencat.cat/generalitat/cat/estatut/titol_7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a-ES" altLang="ca-ES" sz="4000" b="1"/>
              <a:t>Estatut d'autonomia de Catalunya</a:t>
            </a:r>
            <a:br>
              <a:rPr lang="ca-ES" altLang="ca-ES" sz="4000" b="1"/>
            </a:br>
            <a:r>
              <a:rPr lang="ca-ES" altLang="ca-ES" sz="4000" b="1"/>
              <a:t/>
            </a:r>
            <a:br>
              <a:rPr lang="ca-ES" altLang="ca-ES" sz="4000" b="1"/>
            </a:br>
            <a:endParaRPr lang="ca-ES" altLang="ca-ES" sz="4000" b="1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a-ES" altLang="ca-ES" sz="1600"/>
              <a:t>L'Estatut d'autonomia de Catalunya és la norma institucional bàsica. Defineix els drets i deures de la ciutadania de Catalunya, les institucions polítiques de la nacionalitat catalana, les seves competències i relacions amb l'Estat i el finançament de la Generalitat de Catalunya.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a-ES" altLang="ca-ES" sz="2000"/>
              <a:t>Aquesta llei va ser referendada per la ciutadania el 18 de juny de 2006 i substitueix l'Estatut de Sau, que datava de 1979.</a:t>
            </a:r>
            <a:br>
              <a:rPr lang="ca-ES" altLang="ca-ES" sz="2000"/>
            </a:br>
            <a:r>
              <a:rPr lang="ca-ES" altLang="ca-ES" sz="2000"/>
              <a:t/>
            </a:r>
            <a:br>
              <a:rPr lang="ca-ES" altLang="ca-ES" sz="2000"/>
            </a:br>
            <a:endParaRPr lang="ca-ES" altLang="ca-ES" sz="20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a-ES" altLang="ca-ES" sz="1600">
                <a:solidFill>
                  <a:schemeClr val="tx1"/>
                </a:solidFill>
                <a:hlinkClick r:id="rId2"/>
              </a:rPr>
              <a:t>Títol preliminar (articles 1-14)</a:t>
            </a:r>
            <a:r>
              <a:rPr lang="ca-ES" altLang="ca-ES" sz="160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a-ES" altLang="ca-ES" sz="1600">
                <a:solidFill>
                  <a:schemeClr val="tx1"/>
                </a:solidFill>
                <a:hlinkClick r:id="rId3"/>
              </a:rPr>
              <a:t>Títol I: Drets, deures i principis rectors (articles 15-54)</a:t>
            </a:r>
            <a:r>
              <a:rPr lang="ca-ES" altLang="ca-ES" sz="160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a-ES" altLang="ca-ES" sz="1600">
                <a:solidFill>
                  <a:schemeClr val="tx1"/>
                </a:solidFill>
                <a:hlinkClick r:id="rId4"/>
              </a:rPr>
              <a:t>Títol II. De les Institucions (articles 55-94)</a:t>
            </a:r>
            <a:r>
              <a:rPr lang="ca-ES" altLang="ca-ES" sz="160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a-ES" altLang="ca-ES" sz="1600">
                <a:solidFill>
                  <a:schemeClr val="tx1"/>
                </a:solidFill>
                <a:hlinkClick r:id="rId5"/>
              </a:rPr>
              <a:t>Títol III. Del poder judicial a Catalunya (articles 95-109)</a:t>
            </a:r>
            <a:r>
              <a:rPr lang="ca-ES" altLang="ca-ES" sz="160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a-ES" altLang="ca-ES" sz="1600">
                <a:solidFill>
                  <a:schemeClr val="tx1"/>
                </a:solidFill>
                <a:hlinkClick r:id="rId6"/>
              </a:rPr>
              <a:t>Títol IV. De les competències (articles 110-173)</a:t>
            </a:r>
            <a:r>
              <a:rPr lang="ca-ES" altLang="ca-ES" sz="160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a-ES" altLang="ca-ES" sz="1600">
                <a:solidFill>
                  <a:schemeClr val="tx1"/>
                </a:solidFill>
                <a:hlinkClick r:id="rId7"/>
              </a:rPr>
              <a:t>Títol V. De les relacions institucionals de la Generalitat (articles 174-200)</a:t>
            </a:r>
            <a:r>
              <a:rPr lang="ca-ES" altLang="ca-ES" sz="160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a-ES" altLang="ca-ES" sz="1600">
                <a:solidFill>
                  <a:schemeClr val="tx1"/>
                </a:solidFill>
                <a:hlinkClick r:id="rId8"/>
              </a:rPr>
              <a:t>Títol VI. Del finançament de la Generalitat (articles 201-221)</a:t>
            </a:r>
            <a:r>
              <a:rPr lang="ca-ES" altLang="ca-ES" sz="160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a-ES" altLang="ca-ES" sz="1600">
                <a:solidFill>
                  <a:schemeClr val="tx1"/>
                </a:solidFill>
                <a:hlinkClick r:id="rId9"/>
              </a:rPr>
              <a:t>Títol VII. De la reforma de l'Estatut (articles 222-223)</a:t>
            </a:r>
            <a:r>
              <a:rPr lang="ca-ES" altLang="ca-ES" sz="160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a-ES" altLang="ca-ES" sz="1600">
                <a:solidFill>
                  <a:schemeClr val="tx1"/>
                </a:solidFill>
                <a:hlinkClick r:id="rId10"/>
              </a:rPr>
              <a:t>Disposicions</a:t>
            </a:r>
            <a:endParaRPr lang="ca-ES" altLang="ca-ES" sz="160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ca-ES" altLang="ca-ES" sz="16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a-ES" altLang="ca-ES" sz="4000" b="1"/>
              <a:t>Títol preliminar (articles 1-14)</a:t>
            </a:r>
            <a:br>
              <a:rPr lang="ca-ES" altLang="ca-ES" sz="4000" b="1"/>
            </a:br>
            <a:endParaRPr lang="ca-ES" altLang="ca-ES" sz="40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sz="4000" b="1"/>
              <a:t>Títol preliminar (articles 1-14)</a:t>
            </a:r>
            <a:br>
              <a:rPr lang="ca-ES" altLang="ca-ES" sz="4000" b="1"/>
            </a:br>
            <a:endParaRPr lang="ca-ES" altLang="ca-ES" sz="4000" b="1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a-ES" altLang="ca-ES" sz="1600" b="1" u="sng"/>
              <a:t>ARTICLE 1. CATALUNYA</a:t>
            </a:r>
            <a:endParaRPr lang="ca-ES" altLang="ca-ES" sz="1600" b="1"/>
          </a:p>
          <a:p>
            <a:pPr>
              <a:lnSpc>
                <a:spcPct val="80000"/>
              </a:lnSpc>
            </a:pPr>
            <a:r>
              <a:rPr lang="ca-ES" altLang="ca-ES" sz="1600"/>
              <a:t>Catalunya, com a nacionalitat, exerceix el seu autogovern constituïda en comunitat autònoma d'acord amb la Constitució i amb aquest Estatut, que és la seva norma institucional bàsica.</a:t>
            </a:r>
            <a:endParaRPr lang="ca-ES" altLang="ca-ES" sz="1600" b="1" u="sng"/>
          </a:p>
          <a:p>
            <a:pPr>
              <a:lnSpc>
                <a:spcPct val="80000"/>
              </a:lnSpc>
              <a:buFontTx/>
              <a:buNone/>
            </a:pPr>
            <a:r>
              <a:rPr lang="ca-ES" altLang="ca-ES" sz="1600" b="1" u="sng"/>
              <a:t> </a:t>
            </a:r>
            <a:r>
              <a:rPr lang="ca-ES" altLang="ca-ES" sz="1600"/>
              <a:t/>
            </a:r>
            <a:br>
              <a:rPr lang="ca-ES" altLang="ca-ES" sz="1600"/>
            </a:br>
            <a:endParaRPr lang="ca-ES" altLang="ca-ES" sz="1600" b="1"/>
          </a:p>
          <a:p>
            <a:pPr>
              <a:lnSpc>
                <a:spcPct val="80000"/>
              </a:lnSpc>
            </a:pPr>
            <a:r>
              <a:rPr lang="ca-ES" altLang="ca-ES" sz="1600" b="1" u="sng"/>
              <a:t>ARTICLE 2. LA GENERALITAT</a:t>
            </a:r>
            <a:endParaRPr lang="ca-ES" altLang="ca-ES" sz="1600" b="1"/>
          </a:p>
          <a:p>
            <a:pPr>
              <a:lnSpc>
                <a:spcPct val="80000"/>
              </a:lnSpc>
            </a:pPr>
            <a:r>
              <a:rPr lang="ca-ES" altLang="ca-ES" sz="1600"/>
              <a:t>La Generalitat és el sistema institucional en què s'organitza políticament l'autogovern de Catalunya. </a:t>
            </a:r>
          </a:p>
          <a:p>
            <a:pPr>
              <a:lnSpc>
                <a:spcPct val="80000"/>
              </a:lnSpc>
            </a:pPr>
            <a:r>
              <a:rPr lang="ca-ES" altLang="ca-ES" sz="1600"/>
              <a:t>La Generalitat és integrada pel Parlament, la Presidència de la Generalitat, el Govern i les altres institucions que estableix el capítol V del títol II. </a:t>
            </a:r>
          </a:p>
          <a:p>
            <a:pPr>
              <a:lnSpc>
                <a:spcPct val="80000"/>
              </a:lnSpc>
            </a:pPr>
            <a:r>
              <a:rPr lang="ca-ES" altLang="ca-ES" sz="1600"/>
              <a:t>Els municipis, les vegueries, les comarques i els altres ens locals que les lleis determinin integren també el sistema institucional de la Generalitat, com a ens en els quals aquesta s'organitza territorialment, sens perjudici de llur autonomia. </a:t>
            </a:r>
          </a:p>
          <a:p>
            <a:pPr>
              <a:lnSpc>
                <a:spcPct val="80000"/>
              </a:lnSpc>
            </a:pPr>
            <a:r>
              <a:rPr lang="ca-ES" altLang="ca-ES" sz="1600"/>
              <a:t>Els poders de la Generalitat emanen del poble de Catalunya i s'exerceixen d'acord amb el que estableixen aquest Estatut i la Constitució.</a:t>
            </a:r>
          </a:p>
          <a:p>
            <a:pPr>
              <a:lnSpc>
                <a:spcPct val="80000"/>
              </a:lnSpc>
              <a:buFontTx/>
              <a:buNone/>
            </a:pPr>
            <a:endParaRPr lang="ca-ES" altLang="ca-ES"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a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a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212</Words>
  <Application>Microsoft Office PowerPoint</Application>
  <PresentationFormat>Presentació en pantalla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2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4</vt:i4>
      </vt:variant>
    </vt:vector>
  </HeadingPairs>
  <TitlesOfParts>
    <vt:vector size="7" baseType="lpstr">
      <vt:lpstr>Times</vt:lpstr>
      <vt:lpstr>Trebuchet MS</vt:lpstr>
      <vt:lpstr>Diseño predeterminado</vt:lpstr>
      <vt:lpstr>Estatut d'autonomia de Catalunya  </vt:lpstr>
      <vt:lpstr>Aquesta llei va ser referendada per la ciutadania el 18 de juny de 2006 i substitueix l'Estatut de Sau, que datava de 1979.  </vt:lpstr>
      <vt:lpstr>Títol preliminar (articles 1-14) </vt:lpstr>
      <vt:lpstr>Títol preliminar (articles 1-14) </vt:lpstr>
    </vt:vector>
  </TitlesOfParts>
  <Company>Template Ready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TR_0702</dc:title>
  <dc:subject>Template Ready</dc:subject>
  <dc:creator>Template Ready</dc:creator>
  <cp:keywords>Education</cp:keywords>
  <cp:lastModifiedBy>maitea</cp:lastModifiedBy>
  <cp:revision>19</cp:revision>
  <dcterms:created xsi:type="dcterms:W3CDTF">2002-12-31T07:43:48Z</dcterms:created>
  <dcterms:modified xsi:type="dcterms:W3CDTF">2014-09-10T11:47:53Z</dcterms:modified>
  <cp:category>Education</cp:category>
</cp:coreProperties>
</file>