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10"/>
  </p:custDataLst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4E78-E4B8-42C1-8627-CE72B12C9B2C}" type="datetimeFigureOut">
              <a:rPr lang="ca-ES" smtClean="0"/>
              <a:t>22/09/2014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D9ED3-E6A7-44AD-B86A-42C0C14894C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096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a-ES" altLang="ca-ES" smtClean="0"/>
          </a:p>
        </p:txBody>
      </p:sp>
      <p:sp>
        <p:nvSpPr>
          <p:cNvPr id="102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3C61F0A-41F1-4956-B6D0-6D83373C5F4B}" type="slidenum">
              <a:rPr lang="ca-ES" altLang="ca-ES" smtClean="0"/>
              <a:pPr/>
              <a:t>1</a:t>
            </a:fld>
            <a:endParaRPr lang="ca-ES" altLang="ca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a-ES" altLang="ca-ES" smtClean="0"/>
          </a:p>
        </p:txBody>
      </p:sp>
      <p:sp>
        <p:nvSpPr>
          <p:cNvPr id="11268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B17DA96-376A-41DB-BE70-5EAFA76B86BE}" type="slidenum">
              <a:rPr lang="ca-ES" altLang="ca-ES" sz="1200"/>
              <a:pPr algn="r" eaLnBrk="1" hangingPunct="1"/>
              <a:t>4</a:t>
            </a:fld>
            <a:endParaRPr lang="ca-ES" altLang="ca-E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a-ES" altLang="ca-ES" smtClean="0"/>
          </a:p>
        </p:txBody>
      </p:sp>
      <p:sp>
        <p:nvSpPr>
          <p:cNvPr id="12292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FED5F40-4604-40F0-8AD0-585BA2A6C21B}" type="slidenum">
              <a:rPr lang="ca-ES" altLang="ca-ES" sz="1200"/>
              <a:pPr algn="r" eaLnBrk="1" hangingPunct="1"/>
              <a:t>7</a:t>
            </a:fld>
            <a:endParaRPr lang="ca-ES" altLang="ca-E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a-ES" smtClean="0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08C-B8EC-4145-89AC-FAF3A6299ECE}" type="datetimeFigureOut">
              <a:rPr lang="ca-ES" smtClean="0"/>
              <a:t>22/09/2014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A23-9747-425C-9BCA-C4E14ED2632C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08C-B8EC-4145-89AC-FAF3A6299ECE}" type="datetimeFigureOut">
              <a:rPr lang="ca-ES" smtClean="0"/>
              <a:t>22/09/2014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A23-9747-425C-9BCA-C4E14ED2632C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08C-B8EC-4145-89AC-FAF3A6299ECE}" type="datetimeFigureOut">
              <a:rPr lang="ca-ES" smtClean="0"/>
              <a:t>22/09/2014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A23-9747-425C-9BCA-C4E14ED2632C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94553-C0B5-4457-8643-7CC7E1ACD63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623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08C-B8EC-4145-89AC-FAF3A6299ECE}" type="datetimeFigureOut">
              <a:rPr lang="ca-ES" smtClean="0"/>
              <a:t>22/09/2014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A23-9747-425C-9BCA-C4E14ED2632C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08C-B8EC-4145-89AC-FAF3A6299ECE}" type="datetimeFigureOut">
              <a:rPr lang="ca-ES" smtClean="0"/>
              <a:t>22/09/2014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A23-9747-425C-9BCA-C4E14ED2632C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08C-B8EC-4145-89AC-FAF3A6299ECE}" type="datetimeFigureOut">
              <a:rPr lang="ca-ES" smtClean="0"/>
              <a:t>22/09/2014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A23-9747-425C-9BCA-C4E14ED2632C}" type="slidenum">
              <a:rPr lang="ca-ES" smtClean="0"/>
              <a:t>‹#›</a:t>
            </a:fld>
            <a:endParaRPr lang="ca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a-ES" smtClean="0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a-ES" smtClean="0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08C-B8EC-4145-89AC-FAF3A6299ECE}" type="datetimeFigureOut">
              <a:rPr lang="ca-ES" smtClean="0"/>
              <a:t>22/09/2014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A23-9747-425C-9BCA-C4E14ED2632C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08C-B8EC-4145-89AC-FAF3A6299ECE}" type="datetimeFigureOut">
              <a:rPr lang="ca-ES" smtClean="0"/>
              <a:t>22/09/2014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A23-9747-425C-9BCA-C4E14ED2632C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08C-B8EC-4145-89AC-FAF3A6299ECE}" type="datetimeFigureOut">
              <a:rPr lang="ca-ES" smtClean="0"/>
              <a:t>22/09/2014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A23-9747-425C-9BCA-C4E14ED2632C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08C-B8EC-4145-89AC-FAF3A6299ECE}" type="datetimeFigureOut">
              <a:rPr lang="ca-ES" smtClean="0"/>
              <a:t>22/09/2014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0BDA23-9747-425C-9BCA-C4E14ED2632C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08C-B8EC-4145-89AC-FAF3A6299ECE}" type="datetimeFigureOut">
              <a:rPr lang="ca-ES" smtClean="0"/>
              <a:t>22/09/2014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A23-9747-425C-9BCA-C4E14ED2632C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198C08C-B8EC-4145-89AC-FAF3A6299ECE}" type="datetimeFigureOut">
              <a:rPr lang="ca-ES" smtClean="0"/>
              <a:t>22/09/2014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90BDA23-9747-425C-9BCA-C4E14ED2632C}" type="slidenum">
              <a:rPr lang="ca-ES" smtClean="0"/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ca-ES" altLang="ca-ES" sz="6200" dirty="0" smtClean="0">
                <a:solidFill>
                  <a:srgbClr val="FFC000"/>
                </a:solidFill>
                <a:latin typeface="Century Gothic" pitchFamily="34" charset="0"/>
              </a:rPr>
              <a:t>Els usuaris de la biblioteca.</a:t>
            </a:r>
          </a:p>
        </p:txBody>
      </p:sp>
      <p:sp>
        <p:nvSpPr>
          <p:cNvPr id="4099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ca-ES" altLang="ca-ES" sz="4000" b="1" smtClean="0">
                <a:solidFill>
                  <a:srgbClr val="92D050"/>
                </a:solidFill>
                <a:latin typeface="Century Gothic" pitchFamily="34" charset="0"/>
              </a:rPr>
              <a:t>Xavier Soto de Llefi</a:t>
            </a:r>
          </a:p>
        </p:txBody>
      </p:sp>
    </p:spTree>
    <p:extLst>
      <p:ext uri="{BB962C8B-B14F-4D97-AF65-F5344CB8AC3E}">
        <p14:creationId xmlns:p14="http://schemas.microsoft.com/office/powerpoint/2010/main" val="1997041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altLang="ca-ES" sz="3000" dirty="0" smtClean="0">
                <a:solidFill>
                  <a:srgbClr val="99CC00"/>
                </a:solidFill>
                <a:latin typeface="Century Gothic" pitchFamily="34" charset="0"/>
              </a:rPr>
              <a:t>Accés als serveis.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a-ES" altLang="ca-ES" sz="2000" dirty="0" smtClean="0">
                <a:latin typeface="Century Gothic" pitchFamily="34" charset="0"/>
              </a:rPr>
              <a:t>Cada cop la biblioteca obre més hores per oferir </a:t>
            </a:r>
            <a:r>
              <a:rPr lang="ca-ES" altLang="ca-ES" sz="2000" dirty="0" smtClean="0">
                <a:latin typeface="Century Gothic" pitchFamily="34" charset="0"/>
              </a:rPr>
              <a:t>els </a:t>
            </a:r>
            <a:r>
              <a:rPr lang="ca-ES" altLang="ca-ES" sz="2000" dirty="0" smtClean="0">
                <a:latin typeface="Century Gothic" pitchFamily="34" charset="0"/>
              </a:rPr>
              <a:t>seus serveis de forma més precisa.</a:t>
            </a:r>
          </a:p>
        </p:txBody>
      </p:sp>
      <p:graphicFrame>
        <p:nvGraphicFramePr>
          <p:cNvPr id="244780" name="Group 4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1362337"/>
              </p:ext>
            </p:extLst>
          </p:nvPr>
        </p:nvGraphicFramePr>
        <p:xfrm>
          <a:off x="4788024" y="764704"/>
          <a:ext cx="4114801" cy="3777284"/>
        </p:xfrm>
        <a:graphic>
          <a:graphicData uri="http://schemas.openxmlformats.org/drawingml/2006/table">
            <a:tbl>
              <a:tblPr/>
              <a:tblGrid>
                <a:gridCol w="1111191"/>
                <a:gridCol w="1001203"/>
                <a:gridCol w="1001204"/>
                <a:gridCol w="1001203"/>
              </a:tblGrid>
              <a:tr h="3868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a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Dies de servei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Hores de servei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1.441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1.454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1.480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7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Internet</a:t>
                      </a:r>
                      <a:endParaRPr kumimoji="0" lang="ca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8.397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8.781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6.260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4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Préstec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16.259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13.899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12.186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7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Visites</a:t>
                      </a:r>
                      <a:endParaRPr kumimoji="0" lang="ca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72.305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68.282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63.573</a:t>
                      </a:r>
                      <a:endParaRPr kumimoji="0" lang="ca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9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altLang="ca-ES" sz="3000" smtClean="0">
                <a:solidFill>
                  <a:srgbClr val="99CC00"/>
                </a:solidFill>
                <a:latin typeface="Century Gothic" pitchFamily="34" charset="0"/>
              </a:rPr>
              <a:t>Gràfic d’ús dels serveis.</a:t>
            </a:r>
          </a:p>
        </p:txBody>
      </p:sp>
      <p:sp>
        <p:nvSpPr>
          <p:cNvPr id="1028" name="Rectangle 140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a-ES" altLang="ca-ES" sz="2000" smtClean="0">
                <a:latin typeface="Century Gothic" pitchFamily="34" charset="0"/>
              </a:rPr>
              <a:t>Gràficament poden representar la baixada en el nombre de visites dins el període 2004 i 2006.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5930114"/>
              </p:ext>
            </p:extLst>
          </p:nvPr>
        </p:nvGraphicFramePr>
        <p:xfrm>
          <a:off x="5004048" y="836712"/>
          <a:ext cx="3743498" cy="4202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Gráfico" r:id="rId3" imgW="4038779" imgH="4533979" progId="MSGraph.Chart.8">
                  <p:embed followColorScheme="full"/>
                </p:oleObj>
              </mc:Choice>
              <mc:Fallback>
                <p:oleObj name="Gráfico" r:id="rId3" imgW="4038779" imgH="453397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836712"/>
                        <a:ext cx="3743498" cy="42026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3790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ca-ES" altLang="ca-ES" sz="6200" smtClean="0">
                <a:solidFill>
                  <a:srgbClr val="FFC000"/>
                </a:solidFill>
                <a:latin typeface="Century Gothic" pitchFamily="34" charset="0"/>
              </a:rPr>
              <a:t>Els usuaris de la biblioteca.</a:t>
            </a:r>
          </a:p>
        </p:txBody>
      </p:sp>
      <p:sp>
        <p:nvSpPr>
          <p:cNvPr id="6147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ca-ES" altLang="ca-ES" sz="4000" b="1" smtClean="0">
                <a:solidFill>
                  <a:srgbClr val="92D050"/>
                </a:solidFill>
                <a:latin typeface="Century Gothic" pitchFamily="34" charset="0"/>
              </a:rPr>
              <a:t>Sant Martí</a:t>
            </a:r>
          </a:p>
        </p:txBody>
      </p:sp>
    </p:spTree>
    <p:extLst>
      <p:ext uri="{BB962C8B-B14F-4D97-AF65-F5344CB8AC3E}">
        <p14:creationId xmlns:p14="http://schemas.microsoft.com/office/powerpoint/2010/main" val="2399263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altLang="ca-ES" sz="3000" smtClean="0">
                <a:solidFill>
                  <a:srgbClr val="99CC00"/>
                </a:solidFill>
                <a:latin typeface="Century Gothic" pitchFamily="34" charset="0"/>
              </a:rPr>
              <a:t>Accés als serveis.</a:t>
            </a:r>
          </a:p>
        </p:txBody>
      </p:sp>
      <p:sp>
        <p:nvSpPr>
          <p:cNvPr id="7171" name="Rectangle 40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a-ES" altLang="ca-ES" sz="2000" smtClean="0">
                <a:latin typeface="Century Gothic" pitchFamily="34" charset="0"/>
              </a:rPr>
              <a:t>Cada cop la biblioteca disposa de més visitants.</a:t>
            </a:r>
          </a:p>
        </p:txBody>
      </p:sp>
      <p:graphicFrame>
        <p:nvGraphicFramePr>
          <p:cNvPr id="202853" name="Group 10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2365104"/>
              </p:ext>
            </p:extLst>
          </p:nvPr>
        </p:nvGraphicFramePr>
        <p:xfrm>
          <a:off x="4716016" y="332656"/>
          <a:ext cx="4038600" cy="4525964"/>
        </p:xfrm>
        <a:graphic>
          <a:graphicData uri="http://schemas.openxmlformats.org/drawingml/2006/table">
            <a:tbl>
              <a:tblPr/>
              <a:tblGrid>
                <a:gridCol w="1090613"/>
                <a:gridCol w="982662"/>
                <a:gridCol w="982663"/>
                <a:gridCol w="982662"/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a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Dies de servei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Hores de servei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1.363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1.353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1.347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Internet</a:t>
                      </a:r>
                      <a:endParaRPr kumimoji="0" lang="ca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2.279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3.659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4.116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Préstec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6.106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9.269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8.384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Visites</a:t>
                      </a:r>
                      <a:endParaRPr kumimoji="0" lang="ca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18.597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22.922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24.615</a:t>
                      </a:r>
                      <a:endParaRPr kumimoji="0" lang="ca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13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altLang="ca-ES" sz="3000" smtClean="0">
                <a:solidFill>
                  <a:srgbClr val="99CC00"/>
                </a:solidFill>
                <a:latin typeface="Century Gothic" pitchFamily="34" charset="0"/>
              </a:rPr>
              <a:t>Gràfic d’ús dels serveis.</a:t>
            </a:r>
          </a:p>
        </p:txBody>
      </p:sp>
      <p:sp>
        <p:nvSpPr>
          <p:cNvPr id="2052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a-ES" altLang="ca-ES" sz="2000" smtClean="0">
                <a:latin typeface="Century Gothic" pitchFamily="34" charset="0"/>
              </a:rPr>
              <a:t>Gràficament poden representar la pujada en el nombre de visites dins el període 2004 i 2006.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36747396"/>
              </p:ext>
            </p:extLst>
          </p:nvPr>
        </p:nvGraphicFramePr>
        <p:xfrm>
          <a:off x="5148064" y="764704"/>
          <a:ext cx="3839105" cy="4309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Gráfico" r:id="rId3" imgW="4038779" imgH="4533979" progId="MSGraph.Chart.8">
                  <p:embed followColorScheme="full"/>
                </p:oleObj>
              </mc:Choice>
              <mc:Fallback>
                <p:oleObj name="Gráfico" r:id="rId3" imgW="4038779" imgH="453397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764704"/>
                        <a:ext cx="3839105" cy="43099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3580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ca-ES" altLang="ca-ES" sz="6200" smtClean="0">
                <a:solidFill>
                  <a:srgbClr val="FFC000"/>
                </a:solidFill>
                <a:latin typeface="Century Gothic" pitchFamily="34" charset="0"/>
              </a:rPr>
              <a:t>Els usuaris de la biblioteca.</a:t>
            </a:r>
          </a:p>
        </p:txBody>
      </p:sp>
      <p:sp>
        <p:nvSpPr>
          <p:cNvPr id="8195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s-ES" altLang="ca-ES" sz="4000" b="1" smtClean="0">
                <a:solidFill>
                  <a:srgbClr val="92D050"/>
                </a:solidFill>
                <a:latin typeface="Century Gothic" pitchFamily="34" charset="0"/>
              </a:rPr>
              <a:t>…</a:t>
            </a:r>
            <a:endParaRPr lang="ca-ES" altLang="ca-ES" sz="4000" b="1" smtClean="0">
              <a:solidFill>
                <a:srgbClr val="92D05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54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</TotalTime>
  <Words>160</Words>
  <Application>Microsoft Office PowerPoint</Application>
  <PresentationFormat>Presentació en pantalla (4:3)</PresentationFormat>
  <Paragraphs>63</Paragraphs>
  <Slides>7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Servidors OLE incrustats</vt:lpstr>
      </vt:variant>
      <vt:variant>
        <vt:i4>1</vt:i4>
      </vt:variant>
      <vt:variant>
        <vt:lpstr>Títols de les diapositives</vt:lpstr>
      </vt:variant>
      <vt:variant>
        <vt:i4>7</vt:i4>
      </vt:variant>
    </vt:vector>
  </HeadingPairs>
  <TitlesOfParts>
    <vt:vector size="9" baseType="lpstr">
      <vt:lpstr>Angles</vt:lpstr>
      <vt:lpstr>Gráfico</vt:lpstr>
      <vt:lpstr>Els usuaris de la biblioteca.</vt:lpstr>
      <vt:lpstr>Accés als serveis.</vt:lpstr>
      <vt:lpstr>Gràfic d’ús dels serveis.</vt:lpstr>
      <vt:lpstr>Els usuaris de la biblioteca.</vt:lpstr>
      <vt:lpstr>Accés als serveis.</vt:lpstr>
      <vt:lpstr>Gràfic d’ús dels serveis.</vt:lpstr>
      <vt:lpstr>Els usuaris de la biblioteca.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 usuaris de la biblioteca.</dc:title>
  <dc:creator>maitea</dc:creator>
  <cp:lastModifiedBy>maitea</cp:lastModifiedBy>
  <cp:revision>3</cp:revision>
  <dcterms:created xsi:type="dcterms:W3CDTF">2014-09-09T10:49:18Z</dcterms:created>
  <dcterms:modified xsi:type="dcterms:W3CDTF">2014-09-22T11:25:11Z</dcterms:modified>
</cp:coreProperties>
</file>