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idor de capçaler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a-ES"/>
          </a:p>
        </p:txBody>
      </p:sp>
      <p:sp>
        <p:nvSpPr>
          <p:cNvPr id="3" name="Contenidor de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0628AD-59C7-4605-A8E6-B29D75D961B9}" type="datetimeFigureOut">
              <a:rPr lang="ca-ES" smtClean="0"/>
              <a:t>17/09/2014</a:t>
            </a:fld>
            <a:endParaRPr lang="ca-ES"/>
          </a:p>
        </p:txBody>
      </p:sp>
      <p:sp>
        <p:nvSpPr>
          <p:cNvPr id="4" name="Contenidor d'imatge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a-ES"/>
          </a:p>
        </p:txBody>
      </p:sp>
      <p:sp>
        <p:nvSpPr>
          <p:cNvPr id="5" name="Contenidor de not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6" name="Contenidor de peu de pà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a-ES"/>
          </a:p>
        </p:txBody>
      </p:sp>
      <p:sp>
        <p:nvSpPr>
          <p:cNvPr id="7" name="Conteni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9E07E2-F252-40A0-9424-B3A5E23809E1}" type="slidenum">
              <a:rPr lang="ca-ES" smtClean="0"/>
              <a:t>‹#›</a:t>
            </a:fld>
            <a:endParaRPr lang="ca-ES"/>
          </a:p>
        </p:txBody>
      </p:sp>
    </p:spTree>
    <p:extLst>
      <p:ext uri="{BB962C8B-B14F-4D97-AF65-F5344CB8AC3E}">
        <p14:creationId xmlns:p14="http://schemas.microsoft.com/office/powerpoint/2010/main" val="838354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a-ES" altLang="ca-ES" smtClean="0"/>
          </a:p>
        </p:txBody>
      </p:sp>
      <p:sp>
        <p:nvSpPr>
          <p:cNvPr id="8196" name="3 Marcador de número de diapositiva"/>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D65B6F17-A69F-4C7F-AD70-D082ADC744AE}" type="slidenum">
              <a:rPr lang="es-ES" sz="1200">
                <a:latin typeface="+mn-lt"/>
              </a:rPr>
              <a:pPr algn="r">
                <a:defRPr/>
              </a:pPr>
              <a:t>1</a:t>
            </a:fld>
            <a:endParaRPr lang="es-ES" sz="1200">
              <a:latin typeface="+mn-l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a-ES" altLang="ca-ES" smtClean="0"/>
          </a:p>
        </p:txBody>
      </p:sp>
      <p:sp>
        <p:nvSpPr>
          <p:cNvPr id="8196"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548AC02-A3B2-44E1-AACF-F68F8722B0A2}" type="slidenum">
              <a:rPr lang="es-ES" smtClean="0"/>
              <a:pPr fontAlgn="base">
                <a:spcBef>
                  <a:spcPct val="0"/>
                </a:spcBef>
                <a:spcAft>
                  <a:spcPct val="0"/>
                </a:spcAft>
                <a:defRPr/>
              </a:pPr>
              <a:t>2</a:t>
            </a:fld>
            <a:endParaRPr lang="es-E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a-ES" altLang="ca-ES" smtClean="0"/>
          </a:p>
        </p:txBody>
      </p:sp>
      <p:sp>
        <p:nvSpPr>
          <p:cNvPr id="7172"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D117F39-CC8B-4172-9033-7DCE517AB77D}" type="slidenum">
              <a:rPr lang="es-ES" smtClean="0"/>
              <a:pPr fontAlgn="base">
                <a:spcBef>
                  <a:spcPct val="0"/>
                </a:spcBef>
                <a:spcAft>
                  <a:spcPct val="0"/>
                </a:spcAft>
                <a:defRPr/>
              </a:pPr>
              <a:t>3</a:t>
            </a:fld>
            <a:endParaRPr lang="es-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a-ES" altLang="ca-ES" smtClean="0"/>
          </a:p>
        </p:txBody>
      </p:sp>
      <p:sp>
        <p:nvSpPr>
          <p:cNvPr id="8196"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BDA2846-DD3C-4135-BE7D-675F905ADAF1}" type="slidenum">
              <a:rPr lang="es-ES" smtClean="0"/>
              <a:pPr fontAlgn="base">
                <a:spcBef>
                  <a:spcPct val="0"/>
                </a:spcBef>
                <a:spcAft>
                  <a:spcPct val="0"/>
                </a:spcAft>
                <a:defRPr/>
              </a:pPr>
              <a:t>4</a:t>
            </a:fld>
            <a:endParaRPr lang="es-E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a-ES" altLang="ca-ES" smtClean="0"/>
          </a:p>
        </p:txBody>
      </p:sp>
      <p:sp>
        <p:nvSpPr>
          <p:cNvPr id="8196"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37BF884-3AB9-4F6A-A98C-3744F9AD30A9}" type="slidenum">
              <a:rPr lang="es-ES" smtClean="0"/>
              <a:pPr fontAlgn="base">
                <a:spcBef>
                  <a:spcPct val="0"/>
                </a:spcBef>
                <a:spcAft>
                  <a:spcPct val="0"/>
                </a:spcAft>
                <a:defRPr/>
              </a:pPr>
              <a:t>5</a:t>
            </a:fld>
            <a:endParaRPr lang="es-E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ca-ES" altLang="ca-ES" smtClean="0"/>
          </a:p>
        </p:txBody>
      </p:sp>
      <p:sp>
        <p:nvSpPr>
          <p:cNvPr id="8196"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F95341E-0731-42D4-B2C4-807F5D5B29B8}" type="slidenum">
              <a:rPr lang="es-ES" smtClean="0"/>
              <a:pPr fontAlgn="base">
                <a:spcBef>
                  <a:spcPct val="0"/>
                </a:spcBef>
                <a:spcAft>
                  <a:spcPct val="0"/>
                </a:spcAft>
                <a:defRPr/>
              </a:pPr>
              <a:t>6</a:t>
            </a:fld>
            <a:endParaRPr lang="es-E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ol">
    <p:spTree>
      <p:nvGrpSpPr>
        <p:cNvPr id="1" name=""/>
        <p:cNvGrpSpPr/>
        <p:nvPr/>
      </p:nvGrpSpPr>
      <p:grpSpPr>
        <a:xfrm>
          <a:off x="0" y="0"/>
          <a:ext cx="0" cy="0"/>
          <a:chOff x="0" y="0"/>
          <a:chExt cx="0" cy="0"/>
        </a:xfrm>
      </p:grpSpPr>
      <p:sp>
        <p:nvSpPr>
          <p:cNvPr id="2" name="Títol 1"/>
          <p:cNvSpPr>
            <a:spLocks noGrp="1"/>
          </p:cNvSpPr>
          <p:nvPr>
            <p:ph type="ctrTitle"/>
          </p:nvPr>
        </p:nvSpPr>
        <p:spPr>
          <a:xfrm>
            <a:off x="685800" y="2130425"/>
            <a:ext cx="7772400" cy="1470025"/>
          </a:xfrm>
        </p:spPr>
        <p:txBody>
          <a:bodyPr/>
          <a:lstStyle/>
          <a:p>
            <a:r>
              <a:rPr lang="ca-ES" smtClean="0"/>
              <a:t>Feu clic aquí per editar l'estil</a:t>
            </a:r>
            <a:endParaRPr lang="ca-ES"/>
          </a:p>
        </p:txBody>
      </p:sp>
      <p:sp>
        <p:nvSpPr>
          <p:cNvPr id="3" name="Subtíto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a-ES" smtClean="0"/>
              <a:t>Feu clic aquí per editar l'estil de subtítols del patró.</a:t>
            </a:r>
            <a:endParaRPr lang="ca-ES"/>
          </a:p>
        </p:txBody>
      </p:sp>
      <p:sp>
        <p:nvSpPr>
          <p:cNvPr id="4" name="Contenidor de data 3"/>
          <p:cNvSpPr>
            <a:spLocks noGrp="1"/>
          </p:cNvSpPr>
          <p:nvPr>
            <p:ph type="dt" sz="half" idx="10"/>
          </p:nvPr>
        </p:nvSpPr>
        <p:spPr/>
        <p:txBody>
          <a:bodyPr/>
          <a:lstStyle/>
          <a:p>
            <a:fld id="{5365D188-2D32-443B-86E4-63C4AC6D8A44}" type="datetimeFigureOut">
              <a:rPr lang="ca-ES" smtClean="0"/>
              <a:t>17/09/2014</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CE02CB0E-3F25-43D7-9ED8-3D428F8BF4C6}" type="slidenum">
              <a:rPr lang="ca-ES" smtClean="0"/>
              <a:t>‹#›</a:t>
            </a:fld>
            <a:endParaRPr lang="ca-ES"/>
          </a:p>
        </p:txBody>
      </p:sp>
    </p:spTree>
    <p:extLst>
      <p:ext uri="{BB962C8B-B14F-4D97-AF65-F5344CB8AC3E}">
        <p14:creationId xmlns:p14="http://schemas.microsoft.com/office/powerpoint/2010/main" val="1722471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ol i text vertical">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
        <p:nvSpPr>
          <p:cNvPr id="3" name="Contenidor de text vertical 2"/>
          <p:cNvSpPr>
            <a:spLocks noGrp="1"/>
          </p:cNvSpPr>
          <p:nvPr>
            <p:ph type="body" orient="vert" idx="1"/>
          </p:nvPr>
        </p:nvSpPr>
        <p:spPr/>
        <p:txBody>
          <a:bodyPr vert="eaVert"/>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data 3"/>
          <p:cNvSpPr>
            <a:spLocks noGrp="1"/>
          </p:cNvSpPr>
          <p:nvPr>
            <p:ph type="dt" sz="half" idx="10"/>
          </p:nvPr>
        </p:nvSpPr>
        <p:spPr/>
        <p:txBody>
          <a:bodyPr/>
          <a:lstStyle/>
          <a:p>
            <a:fld id="{5365D188-2D32-443B-86E4-63C4AC6D8A44}" type="datetimeFigureOut">
              <a:rPr lang="ca-ES" smtClean="0"/>
              <a:t>17/09/2014</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CE02CB0E-3F25-43D7-9ED8-3D428F8BF4C6}" type="slidenum">
              <a:rPr lang="ca-ES" smtClean="0"/>
              <a:t>‹#›</a:t>
            </a:fld>
            <a:endParaRPr lang="ca-ES"/>
          </a:p>
        </p:txBody>
      </p:sp>
    </p:spTree>
    <p:extLst>
      <p:ext uri="{BB962C8B-B14F-4D97-AF65-F5344CB8AC3E}">
        <p14:creationId xmlns:p14="http://schemas.microsoft.com/office/powerpoint/2010/main" val="1182936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ol vertical i text">
    <p:spTree>
      <p:nvGrpSpPr>
        <p:cNvPr id="1" name=""/>
        <p:cNvGrpSpPr/>
        <p:nvPr/>
      </p:nvGrpSpPr>
      <p:grpSpPr>
        <a:xfrm>
          <a:off x="0" y="0"/>
          <a:ext cx="0" cy="0"/>
          <a:chOff x="0" y="0"/>
          <a:chExt cx="0" cy="0"/>
        </a:xfrm>
      </p:grpSpPr>
      <p:sp>
        <p:nvSpPr>
          <p:cNvPr id="2" name="Títol vertical 1"/>
          <p:cNvSpPr>
            <a:spLocks noGrp="1"/>
          </p:cNvSpPr>
          <p:nvPr>
            <p:ph type="title" orient="vert"/>
          </p:nvPr>
        </p:nvSpPr>
        <p:spPr>
          <a:xfrm>
            <a:off x="6629400" y="274638"/>
            <a:ext cx="2057400" cy="5851525"/>
          </a:xfrm>
        </p:spPr>
        <p:txBody>
          <a:bodyPr vert="eaVert"/>
          <a:lstStyle/>
          <a:p>
            <a:r>
              <a:rPr lang="ca-ES" smtClean="0"/>
              <a:t>Feu clic aquí per editar l'estil</a:t>
            </a:r>
            <a:endParaRPr lang="ca-ES"/>
          </a:p>
        </p:txBody>
      </p:sp>
      <p:sp>
        <p:nvSpPr>
          <p:cNvPr id="3" name="Contenidor de text vertical 2"/>
          <p:cNvSpPr>
            <a:spLocks noGrp="1"/>
          </p:cNvSpPr>
          <p:nvPr>
            <p:ph type="body" orient="vert" idx="1"/>
          </p:nvPr>
        </p:nvSpPr>
        <p:spPr>
          <a:xfrm>
            <a:off x="457200" y="274638"/>
            <a:ext cx="6019800" cy="5851525"/>
          </a:xfrm>
        </p:spPr>
        <p:txBody>
          <a:bodyPr vert="eaVert"/>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data 3"/>
          <p:cNvSpPr>
            <a:spLocks noGrp="1"/>
          </p:cNvSpPr>
          <p:nvPr>
            <p:ph type="dt" sz="half" idx="10"/>
          </p:nvPr>
        </p:nvSpPr>
        <p:spPr/>
        <p:txBody>
          <a:bodyPr/>
          <a:lstStyle/>
          <a:p>
            <a:fld id="{5365D188-2D32-443B-86E4-63C4AC6D8A44}" type="datetimeFigureOut">
              <a:rPr lang="ca-ES" smtClean="0"/>
              <a:t>17/09/2014</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CE02CB0E-3F25-43D7-9ED8-3D428F8BF4C6}" type="slidenum">
              <a:rPr lang="ca-ES" smtClean="0"/>
              <a:t>‹#›</a:t>
            </a:fld>
            <a:endParaRPr lang="ca-ES"/>
          </a:p>
        </p:txBody>
      </p:sp>
    </p:spTree>
    <p:extLst>
      <p:ext uri="{BB962C8B-B14F-4D97-AF65-F5344CB8AC3E}">
        <p14:creationId xmlns:p14="http://schemas.microsoft.com/office/powerpoint/2010/main" val="163652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ol i object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
        <p:nvSpPr>
          <p:cNvPr id="3" name="Contenidor de contingut 2"/>
          <p:cNvSpPr>
            <a:spLocks noGrp="1"/>
          </p:cNvSpPr>
          <p:nvPr>
            <p:ph idx="1"/>
          </p:nvPr>
        </p:nvSpPr>
        <p:spPr/>
        <p:txBody>
          <a:bodyPr/>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data 3"/>
          <p:cNvSpPr>
            <a:spLocks noGrp="1"/>
          </p:cNvSpPr>
          <p:nvPr>
            <p:ph type="dt" sz="half" idx="10"/>
          </p:nvPr>
        </p:nvSpPr>
        <p:spPr/>
        <p:txBody>
          <a:bodyPr/>
          <a:lstStyle/>
          <a:p>
            <a:fld id="{5365D188-2D32-443B-86E4-63C4AC6D8A44}" type="datetimeFigureOut">
              <a:rPr lang="ca-ES" smtClean="0"/>
              <a:t>17/09/2014</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CE02CB0E-3F25-43D7-9ED8-3D428F8BF4C6}" type="slidenum">
              <a:rPr lang="ca-ES" smtClean="0"/>
              <a:t>‹#›</a:t>
            </a:fld>
            <a:endParaRPr lang="ca-ES"/>
          </a:p>
        </p:txBody>
      </p:sp>
    </p:spTree>
    <p:extLst>
      <p:ext uri="{BB962C8B-B14F-4D97-AF65-F5344CB8AC3E}">
        <p14:creationId xmlns:p14="http://schemas.microsoft.com/office/powerpoint/2010/main" val="2634970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pçalera de la secció">
    <p:spTree>
      <p:nvGrpSpPr>
        <p:cNvPr id="1" name=""/>
        <p:cNvGrpSpPr/>
        <p:nvPr/>
      </p:nvGrpSpPr>
      <p:grpSpPr>
        <a:xfrm>
          <a:off x="0" y="0"/>
          <a:ext cx="0" cy="0"/>
          <a:chOff x="0" y="0"/>
          <a:chExt cx="0" cy="0"/>
        </a:xfrm>
      </p:grpSpPr>
      <p:sp>
        <p:nvSpPr>
          <p:cNvPr id="2" name="Títol 1"/>
          <p:cNvSpPr>
            <a:spLocks noGrp="1"/>
          </p:cNvSpPr>
          <p:nvPr>
            <p:ph type="title"/>
          </p:nvPr>
        </p:nvSpPr>
        <p:spPr>
          <a:xfrm>
            <a:off x="722313" y="4406900"/>
            <a:ext cx="7772400" cy="1362075"/>
          </a:xfrm>
        </p:spPr>
        <p:txBody>
          <a:bodyPr anchor="t"/>
          <a:lstStyle>
            <a:lvl1pPr algn="l">
              <a:defRPr sz="4000" b="1" cap="all"/>
            </a:lvl1pPr>
          </a:lstStyle>
          <a:p>
            <a:r>
              <a:rPr lang="ca-ES" smtClean="0"/>
              <a:t>Feu clic aquí per editar l'estil</a:t>
            </a:r>
            <a:endParaRPr lang="ca-ES"/>
          </a:p>
        </p:txBody>
      </p:sp>
      <p:sp>
        <p:nvSpPr>
          <p:cNvPr id="3" name="Contenidor de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a-ES" smtClean="0"/>
              <a:t>Feu clic aquí per editar estils</a:t>
            </a:r>
          </a:p>
        </p:txBody>
      </p:sp>
      <p:sp>
        <p:nvSpPr>
          <p:cNvPr id="4" name="Contenidor de data 3"/>
          <p:cNvSpPr>
            <a:spLocks noGrp="1"/>
          </p:cNvSpPr>
          <p:nvPr>
            <p:ph type="dt" sz="half" idx="10"/>
          </p:nvPr>
        </p:nvSpPr>
        <p:spPr/>
        <p:txBody>
          <a:bodyPr/>
          <a:lstStyle/>
          <a:p>
            <a:fld id="{5365D188-2D32-443B-86E4-63C4AC6D8A44}" type="datetimeFigureOut">
              <a:rPr lang="ca-ES" smtClean="0"/>
              <a:t>17/09/2014</a:t>
            </a:fld>
            <a:endParaRPr lang="ca-ES"/>
          </a:p>
        </p:txBody>
      </p:sp>
      <p:sp>
        <p:nvSpPr>
          <p:cNvPr id="5" name="Contenidor de peu de pàgina 4"/>
          <p:cNvSpPr>
            <a:spLocks noGrp="1"/>
          </p:cNvSpPr>
          <p:nvPr>
            <p:ph type="ftr" sz="quarter" idx="11"/>
          </p:nvPr>
        </p:nvSpPr>
        <p:spPr/>
        <p:txBody>
          <a:bodyPr/>
          <a:lstStyle/>
          <a:p>
            <a:endParaRPr lang="ca-ES"/>
          </a:p>
        </p:txBody>
      </p:sp>
      <p:sp>
        <p:nvSpPr>
          <p:cNvPr id="6" name="Contenidor de número de diapositiva 5"/>
          <p:cNvSpPr>
            <a:spLocks noGrp="1"/>
          </p:cNvSpPr>
          <p:nvPr>
            <p:ph type="sldNum" sz="quarter" idx="12"/>
          </p:nvPr>
        </p:nvSpPr>
        <p:spPr/>
        <p:txBody>
          <a:bodyPr/>
          <a:lstStyle/>
          <a:p>
            <a:fld id="{CE02CB0E-3F25-43D7-9ED8-3D428F8BF4C6}" type="slidenum">
              <a:rPr lang="ca-ES" smtClean="0"/>
              <a:t>‹#›</a:t>
            </a:fld>
            <a:endParaRPr lang="ca-ES"/>
          </a:p>
        </p:txBody>
      </p:sp>
    </p:spTree>
    <p:extLst>
      <p:ext uri="{BB962C8B-B14F-4D97-AF65-F5344CB8AC3E}">
        <p14:creationId xmlns:p14="http://schemas.microsoft.com/office/powerpoint/2010/main" val="1766523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ctes">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
        <p:nvSpPr>
          <p:cNvPr id="3" name="Contenidor de contingut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contingut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5" name="Contenidor de data 4"/>
          <p:cNvSpPr>
            <a:spLocks noGrp="1"/>
          </p:cNvSpPr>
          <p:nvPr>
            <p:ph type="dt" sz="half" idx="10"/>
          </p:nvPr>
        </p:nvSpPr>
        <p:spPr/>
        <p:txBody>
          <a:bodyPr/>
          <a:lstStyle/>
          <a:p>
            <a:fld id="{5365D188-2D32-443B-86E4-63C4AC6D8A44}" type="datetimeFigureOut">
              <a:rPr lang="ca-ES" smtClean="0"/>
              <a:t>17/09/2014</a:t>
            </a:fld>
            <a:endParaRPr lang="ca-ES"/>
          </a:p>
        </p:txBody>
      </p:sp>
      <p:sp>
        <p:nvSpPr>
          <p:cNvPr id="6" name="Contenidor de peu de pàgina 5"/>
          <p:cNvSpPr>
            <a:spLocks noGrp="1"/>
          </p:cNvSpPr>
          <p:nvPr>
            <p:ph type="ftr" sz="quarter" idx="11"/>
          </p:nvPr>
        </p:nvSpPr>
        <p:spPr/>
        <p:txBody>
          <a:bodyPr/>
          <a:lstStyle/>
          <a:p>
            <a:endParaRPr lang="ca-ES"/>
          </a:p>
        </p:txBody>
      </p:sp>
      <p:sp>
        <p:nvSpPr>
          <p:cNvPr id="7" name="Contenidor de número de diapositiva 6"/>
          <p:cNvSpPr>
            <a:spLocks noGrp="1"/>
          </p:cNvSpPr>
          <p:nvPr>
            <p:ph type="sldNum" sz="quarter" idx="12"/>
          </p:nvPr>
        </p:nvSpPr>
        <p:spPr/>
        <p:txBody>
          <a:bodyPr/>
          <a:lstStyle/>
          <a:p>
            <a:fld id="{CE02CB0E-3F25-43D7-9ED8-3D428F8BF4C6}" type="slidenum">
              <a:rPr lang="ca-ES" smtClean="0"/>
              <a:t>‹#›</a:t>
            </a:fld>
            <a:endParaRPr lang="ca-ES"/>
          </a:p>
        </p:txBody>
      </p:sp>
    </p:spTree>
    <p:extLst>
      <p:ext uri="{BB962C8B-B14F-4D97-AF65-F5344CB8AC3E}">
        <p14:creationId xmlns:p14="http://schemas.microsoft.com/office/powerpoint/2010/main" val="1443765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lvl1pPr>
              <a:defRPr/>
            </a:lvl1pPr>
          </a:lstStyle>
          <a:p>
            <a:r>
              <a:rPr lang="ca-ES" smtClean="0"/>
              <a:t>Feu clic aquí per editar l'estil</a:t>
            </a:r>
            <a:endParaRPr lang="ca-ES"/>
          </a:p>
        </p:txBody>
      </p:sp>
      <p:sp>
        <p:nvSpPr>
          <p:cNvPr id="3" name="Contenidor de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smtClean="0"/>
              <a:t>Feu clic aquí per editar estils</a:t>
            </a:r>
          </a:p>
        </p:txBody>
      </p:sp>
      <p:sp>
        <p:nvSpPr>
          <p:cNvPr id="4" name="Contenidor de contingut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5" name="Contenidor de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a-ES" smtClean="0"/>
              <a:t>Feu clic aquí per editar estils</a:t>
            </a:r>
          </a:p>
        </p:txBody>
      </p:sp>
      <p:sp>
        <p:nvSpPr>
          <p:cNvPr id="6" name="Contenidor de contingut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7" name="Contenidor de data 6"/>
          <p:cNvSpPr>
            <a:spLocks noGrp="1"/>
          </p:cNvSpPr>
          <p:nvPr>
            <p:ph type="dt" sz="half" idx="10"/>
          </p:nvPr>
        </p:nvSpPr>
        <p:spPr/>
        <p:txBody>
          <a:bodyPr/>
          <a:lstStyle/>
          <a:p>
            <a:fld id="{5365D188-2D32-443B-86E4-63C4AC6D8A44}" type="datetimeFigureOut">
              <a:rPr lang="ca-ES" smtClean="0"/>
              <a:t>17/09/2014</a:t>
            </a:fld>
            <a:endParaRPr lang="ca-ES"/>
          </a:p>
        </p:txBody>
      </p:sp>
      <p:sp>
        <p:nvSpPr>
          <p:cNvPr id="8" name="Contenidor de peu de pàgina 7"/>
          <p:cNvSpPr>
            <a:spLocks noGrp="1"/>
          </p:cNvSpPr>
          <p:nvPr>
            <p:ph type="ftr" sz="quarter" idx="11"/>
          </p:nvPr>
        </p:nvSpPr>
        <p:spPr/>
        <p:txBody>
          <a:bodyPr/>
          <a:lstStyle/>
          <a:p>
            <a:endParaRPr lang="ca-ES"/>
          </a:p>
        </p:txBody>
      </p:sp>
      <p:sp>
        <p:nvSpPr>
          <p:cNvPr id="9" name="Contenidor de número de diapositiva 8"/>
          <p:cNvSpPr>
            <a:spLocks noGrp="1"/>
          </p:cNvSpPr>
          <p:nvPr>
            <p:ph type="sldNum" sz="quarter" idx="12"/>
          </p:nvPr>
        </p:nvSpPr>
        <p:spPr/>
        <p:txBody>
          <a:bodyPr/>
          <a:lstStyle/>
          <a:p>
            <a:fld id="{CE02CB0E-3F25-43D7-9ED8-3D428F8BF4C6}" type="slidenum">
              <a:rPr lang="ca-ES" smtClean="0"/>
              <a:t>‹#›</a:t>
            </a:fld>
            <a:endParaRPr lang="ca-ES"/>
          </a:p>
        </p:txBody>
      </p:sp>
    </p:spTree>
    <p:extLst>
      <p:ext uri="{BB962C8B-B14F-4D97-AF65-F5344CB8AC3E}">
        <p14:creationId xmlns:p14="http://schemas.microsoft.com/office/powerpoint/2010/main" val="2518993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omés títol">
    <p:spTree>
      <p:nvGrpSpPr>
        <p:cNvPr id="1" name=""/>
        <p:cNvGrpSpPr/>
        <p:nvPr/>
      </p:nvGrpSpPr>
      <p:grpSpPr>
        <a:xfrm>
          <a:off x="0" y="0"/>
          <a:ext cx="0" cy="0"/>
          <a:chOff x="0" y="0"/>
          <a:chExt cx="0" cy="0"/>
        </a:xfrm>
      </p:grpSpPr>
      <p:sp>
        <p:nvSpPr>
          <p:cNvPr id="2" name="Títol 1"/>
          <p:cNvSpPr>
            <a:spLocks noGrp="1"/>
          </p:cNvSpPr>
          <p:nvPr>
            <p:ph type="title"/>
          </p:nvPr>
        </p:nvSpPr>
        <p:spPr/>
        <p:txBody>
          <a:bodyPr/>
          <a:lstStyle/>
          <a:p>
            <a:r>
              <a:rPr lang="ca-ES" smtClean="0"/>
              <a:t>Feu clic aquí per editar l'estil</a:t>
            </a:r>
            <a:endParaRPr lang="ca-ES"/>
          </a:p>
        </p:txBody>
      </p:sp>
      <p:sp>
        <p:nvSpPr>
          <p:cNvPr id="3" name="Contenidor de data 2"/>
          <p:cNvSpPr>
            <a:spLocks noGrp="1"/>
          </p:cNvSpPr>
          <p:nvPr>
            <p:ph type="dt" sz="half" idx="10"/>
          </p:nvPr>
        </p:nvSpPr>
        <p:spPr/>
        <p:txBody>
          <a:bodyPr/>
          <a:lstStyle/>
          <a:p>
            <a:fld id="{5365D188-2D32-443B-86E4-63C4AC6D8A44}" type="datetimeFigureOut">
              <a:rPr lang="ca-ES" smtClean="0"/>
              <a:t>17/09/2014</a:t>
            </a:fld>
            <a:endParaRPr lang="ca-ES"/>
          </a:p>
        </p:txBody>
      </p:sp>
      <p:sp>
        <p:nvSpPr>
          <p:cNvPr id="4" name="Contenidor de peu de pàgina 3"/>
          <p:cNvSpPr>
            <a:spLocks noGrp="1"/>
          </p:cNvSpPr>
          <p:nvPr>
            <p:ph type="ftr" sz="quarter" idx="11"/>
          </p:nvPr>
        </p:nvSpPr>
        <p:spPr/>
        <p:txBody>
          <a:bodyPr/>
          <a:lstStyle/>
          <a:p>
            <a:endParaRPr lang="ca-ES"/>
          </a:p>
        </p:txBody>
      </p:sp>
      <p:sp>
        <p:nvSpPr>
          <p:cNvPr id="5" name="Contenidor de número de diapositiva 4"/>
          <p:cNvSpPr>
            <a:spLocks noGrp="1"/>
          </p:cNvSpPr>
          <p:nvPr>
            <p:ph type="sldNum" sz="quarter" idx="12"/>
          </p:nvPr>
        </p:nvSpPr>
        <p:spPr/>
        <p:txBody>
          <a:bodyPr/>
          <a:lstStyle/>
          <a:p>
            <a:fld id="{CE02CB0E-3F25-43D7-9ED8-3D428F8BF4C6}" type="slidenum">
              <a:rPr lang="ca-ES" smtClean="0"/>
              <a:t>‹#›</a:t>
            </a:fld>
            <a:endParaRPr lang="ca-ES"/>
          </a:p>
        </p:txBody>
      </p:sp>
    </p:spTree>
    <p:extLst>
      <p:ext uri="{BB962C8B-B14F-4D97-AF65-F5344CB8AC3E}">
        <p14:creationId xmlns:p14="http://schemas.microsoft.com/office/powerpoint/2010/main" val="540776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
    <p:spTree>
      <p:nvGrpSpPr>
        <p:cNvPr id="1" name=""/>
        <p:cNvGrpSpPr/>
        <p:nvPr/>
      </p:nvGrpSpPr>
      <p:grpSpPr>
        <a:xfrm>
          <a:off x="0" y="0"/>
          <a:ext cx="0" cy="0"/>
          <a:chOff x="0" y="0"/>
          <a:chExt cx="0" cy="0"/>
        </a:xfrm>
      </p:grpSpPr>
      <p:sp>
        <p:nvSpPr>
          <p:cNvPr id="2" name="Contenidor de data 1"/>
          <p:cNvSpPr>
            <a:spLocks noGrp="1"/>
          </p:cNvSpPr>
          <p:nvPr>
            <p:ph type="dt" sz="half" idx="10"/>
          </p:nvPr>
        </p:nvSpPr>
        <p:spPr/>
        <p:txBody>
          <a:bodyPr/>
          <a:lstStyle/>
          <a:p>
            <a:fld id="{5365D188-2D32-443B-86E4-63C4AC6D8A44}" type="datetimeFigureOut">
              <a:rPr lang="ca-ES" smtClean="0"/>
              <a:t>17/09/2014</a:t>
            </a:fld>
            <a:endParaRPr lang="ca-ES"/>
          </a:p>
        </p:txBody>
      </p:sp>
      <p:sp>
        <p:nvSpPr>
          <p:cNvPr id="3" name="Contenidor de peu de pàgina 2"/>
          <p:cNvSpPr>
            <a:spLocks noGrp="1"/>
          </p:cNvSpPr>
          <p:nvPr>
            <p:ph type="ftr" sz="quarter" idx="11"/>
          </p:nvPr>
        </p:nvSpPr>
        <p:spPr/>
        <p:txBody>
          <a:bodyPr/>
          <a:lstStyle/>
          <a:p>
            <a:endParaRPr lang="ca-ES"/>
          </a:p>
        </p:txBody>
      </p:sp>
      <p:sp>
        <p:nvSpPr>
          <p:cNvPr id="4" name="Contenidor de número de diapositiva 3"/>
          <p:cNvSpPr>
            <a:spLocks noGrp="1"/>
          </p:cNvSpPr>
          <p:nvPr>
            <p:ph type="sldNum" sz="quarter" idx="12"/>
          </p:nvPr>
        </p:nvSpPr>
        <p:spPr/>
        <p:txBody>
          <a:bodyPr/>
          <a:lstStyle/>
          <a:p>
            <a:fld id="{CE02CB0E-3F25-43D7-9ED8-3D428F8BF4C6}" type="slidenum">
              <a:rPr lang="ca-ES" smtClean="0"/>
              <a:t>‹#›</a:t>
            </a:fld>
            <a:endParaRPr lang="ca-ES"/>
          </a:p>
        </p:txBody>
      </p:sp>
    </p:spTree>
    <p:extLst>
      <p:ext uri="{BB962C8B-B14F-4D97-AF65-F5344CB8AC3E}">
        <p14:creationId xmlns:p14="http://schemas.microsoft.com/office/powerpoint/2010/main" val="2558478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ingut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457200" y="273050"/>
            <a:ext cx="3008313" cy="1162050"/>
          </a:xfrm>
        </p:spPr>
        <p:txBody>
          <a:bodyPr anchor="b"/>
          <a:lstStyle>
            <a:lvl1pPr algn="l">
              <a:defRPr sz="2000" b="1"/>
            </a:lvl1pPr>
          </a:lstStyle>
          <a:p>
            <a:r>
              <a:rPr lang="ca-ES" smtClean="0"/>
              <a:t>Feu clic aquí per editar l'estil</a:t>
            </a:r>
            <a:endParaRPr lang="ca-ES"/>
          </a:p>
        </p:txBody>
      </p:sp>
      <p:sp>
        <p:nvSpPr>
          <p:cNvPr id="3" name="Contenidor de contingut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smtClean="0"/>
              <a:t>Feu clic aquí per editar estils</a:t>
            </a:r>
          </a:p>
        </p:txBody>
      </p:sp>
      <p:sp>
        <p:nvSpPr>
          <p:cNvPr id="5" name="Contenidor de data 4"/>
          <p:cNvSpPr>
            <a:spLocks noGrp="1"/>
          </p:cNvSpPr>
          <p:nvPr>
            <p:ph type="dt" sz="half" idx="10"/>
          </p:nvPr>
        </p:nvSpPr>
        <p:spPr/>
        <p:txBody>
          <a:bodyPr/>
          <a:lstStyle/>
          <a:p>
            <a:fld id="{5365D188-2D32-443B-86E4-63C4AC6D8A44}" type="datetimeFigureOut">
              <a:rPr lang="ca-ES" smtClean="0"/>
              <a:t>17/09/2014</a:t>
            </a:fld>
            <a:endParaRPr lang="ca-ES"/>
          </a:p>
        </p:txBody>
      </p:sp>
      <p:sp>
        <p:nvSpPr>
          <p:cNvPr id="6" name="Contenidor de peu de pàgina 5"/>
          <p:cNvSpPr>
            <a:spLocks noGrp="1"/>
          </p:cNvSpPr>
          <p:nvPr>
            <p:ph type="ftr" sz="quarter" idx="11"/>
          </p:nvPr>
        </p:nvSpPr>
        <p:spPr/>
        <p:txBody>
          <a:bodyPr/>
          <a:lstStyle/>
          <a:p>
            <a:endParaRPr lang="ca-ES"/>
          </a:p>
        </p:txBody>
      </p:sp>
      <p:sp>
        <p:nvSpPr>
          <p:cNvPr id="7" name="Contenidor de número de diapositiva 6"/>
          <p:cNvSpPr>
            <a:spLocks noGrp="1"/>
          </p:cNvSpPr>
          <p:nvPr>
            <p:ph type="sldNum" sz="quarter" idx="12"/>
          </p:nvPr>
        </p:nvSpPr>
        <p:spPr/>
        <p:txBody>
          <a:bodyPr/>
          <a:lstStyle/>
          <a:p>
            <a:fld id="{CE02CB0E-3F25-43D7-9ED8-3D428F8BF4C6}" type="slidenum">
              <a:rPr lang="ca-ES" smtClean="0"/>
              <a:t>‹#›</a:t>
            </a:fld>
            <a:endParaRPr lang="ca-ES"/>
          </a:p>
        </p:txBody>
      </p:sp>
    </p:spTree>
    <p:extLst>
      <p:ext uri="{BB962C8B-B14F-4D97-AF65-F5344CB8AC3E}">
        <p14:creationId xmlns:p14="http://schemas.microsoft.com/office/powerpoint/2010/main" val="3029589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tge amb llegenda">
    <p:spTree>
      <p:nvGrpSpPr>
        <p:cNvPr id="1" name=""/>
        <p:cNvGrpSpPr/>
        <p:nvPr/>
      </p:nvGrpSpPr>
      <p:grpSpPr>
        <a:xfrm>
          <a:off x="0" y="0"/>
          <a:ext cx="0" cy="0"/>
          <a:chOff x="0" y="0"/>
          <a:chExt cx="0" cy="0"/>
        </a:xfrm>
      </p:grpSpPr>
      <p:sp>
        <p:nvSpPr>
          <p:cNvPr id="2" name="Títol 1"/>
          <p:cNvSpPr>
            <a:spLocks noGrp="1"/>
          </p:cNvSpPr>
          <p:nvPr>
            <p:ph type="title"/>
          </p:nvPr>
        </p:nvSpPr>
        <p:spPr>
          <a:xfrm>
            <a:off x="1792288" y="4800600"/>
            <a:ext cx="5486400" cy="566738"/>
          </a:xfrm>
        </p:spPr>
        <p:txBody>
          <a:bodyPr anchor="b"/>
          <a:lstStyle>
            <a:lvl1pPr algn="l">
              <a:defRPr sz="2000" b="1"/>
            </a:lvl1pPr>
          </a:lstStyle>
          <a:p>
            <a:r>
              <a:rPr lang="ca-ES" smtClean="0"/>
              <a:t>Feu clic aquí per editar l'estil</a:t>
            </a:r>
            <a:endParaRPr lang="ca-ES"/>
          </a:p>
        </p:txBody>
      </p:sp>
      <p:sp>
        <p:nvSpPr>
          <p:cNvPr id="3" name="Contenidor d'imat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a-ES"/>
          </a:p>
        </p:txBody>
      </p:sp>
      <p:sp>
        <p:nvSpPr>
          <p:cNvPr id="4" name="Contenidor de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a-ES" smtClean="0"/>
              <a:t>Feu clic aquí per editar estils</a:t>
            </a:r>
          </a:p>
        </p:txBody>
      </p:sp>
      <p:sp>
        <p:nvSpPr>
          <p:cNvPr id="5" name="Contenidor de data 4"/>
          <p:cNvSpPr>
            <a:spLocks noGrp="1"/>
          </p:cNvSpPr>
          <p:nvPr>
            <p:ph type="dt" sz="half" idx="10"/>
          </p:nvPr>
        </p:nvSpPr>
        <p:spPr/>
        <p:txBody>
          <a:bodyPr/>
          <a:lstStyle/>
          <a:p>
            <a:fld id="{5365D188-2D32-443B-86E4-63C4AC6D8A44}" type="datetimeFigureOut">
              <a:rPr lang="ca-ES" smtClean="0"/>
              <a:t>17/09/2014</a:t>
            </a:fld>
            <a:endParaRPr lang="ca-ES"/>
          </a:p>
        </p:txBody>
      </p:sp>
      <p:sp>
        <p:nvSpPr>
          <p:cNvPr id="6" name="Contenidor de peu de pàgina 5"/>
          <p:cNvSpPr>
            <a:spLocks noGrp="1"/>
          </p:cNvSpPr>
          <p:nvPr>
            <p:ph type="ftr" sz="quarter" idx="11"/>
          </p:nvPr>
        </p:nvSpPr>
        <p:spPr/>
        <p:txBody>
          <a:bodyPr/>
          <a:lstStyle/>
          <a:p>
            <a:endParaRPr lang="ca-ES"/>
          </a:p>
        </p:txBody>
      </p:sp>
      <p:sp>
        <p:nvSpPr>
          <p:cNvPr id="7" name="Contenidor de número de diapositiva 6"/>
          <p:cNvSpPr>
            <a:spLocks noGrp="1"/>
          </p:cNvSpPr>
          <p:nvPr>
            <p:ph type="sldNum" sz="quarter" idx="12"/>
          </p:nvPr>
        </p:nvSpPr>
        <p:spPr/>
        <p:txBody>
          <a:bodyPr/>
          <a:lstStyle/>
          <a:p>
            <a:fld id="{CE02CB0E-3F25-43D7-9ED8-3D428F8BF4C6}" type="slidenum">
              <a:rPr lang="ca-ES" smtClean="0"/>
              <a:t>‹#›</a:t>
            </a:fld>
            <a:endParaRPr lang="ca-ES"/>
          </a:p>
        </p:txBody>
      </p:sp>
    </p:spTree>
    <p:extLst>
      <p:ext uri="{BB962C8B-B14F-4D97-AF65-F5344CB8AC3E}">
        <p14:creationId xmlns:p14="http://schemas.microsoft.com/office/powerpoint/2010/main" val="2859500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ontenidor de títo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a-ES" smtClean="0"/>
              <a:t>Feu clic aquí per editar l'estil</a:t>
            </a:r>
            <a:endParaRPr lang="ca-ES"/>
          </a:p>
        </p:txBody>
      </p:sp>
      <p:sp>
        <p:nvSpPr>
          <p:cNvPr id="3" name="Contenidor de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a-ES" smtClean="0"/>
              <a:t>Feu clic aquí per editar estils</a:t>
            </a:r>
          </a:p>
          <a:p>
            <a:pPr lvl="1"/>
            <a:r>
              <a:rPr lang="ca-ES" smtClean="0"/>
              <a:t>Segon nivell</a:t>
            </a:r>
          </a:p>
          <a:p>
            <a:pPr lvl="2"/>
            <a:r>
              <a:rPr lang="ca-ES" smtClean="0"/>
              <a:t>Tercer nivell</a:t>
            </a:r>
          </a:p>
          <a:p>
            <a:pPr lvl="3"/>
            <a:r>
              <a:rPr lang="ca-ES" smtClean="0"/>
              <a:t>Quart nivell</a:t>
            </a:r>
          </a:p>
          <a:p>
            <a:pPr lvl="4"/>
            <a:r>
              <a:rPr lang="ca-ES" smtClean="0"/>
              <a:t>Cinquè nivell</a:t>
            </a:r>
            <a:endParaRPr lang="ca-ES"/>
          </a:p>
        </p:txBody>
      </p:sp>
      <p:sp>
        <p:nvSpPr>
          <p:cNvPr id="4" name="Contenidor de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65D188-2D32-443B-86E4-63C4AC6D8A44}" type="datetimeFigureOut">
              <a:rPr lang="ca-ES" smtClean="0"/>
              <a:t>17/09/2014</a:t>
            </a:fld>
            <a:endParaRPr lang="ca-ES"/>
          </a:p>
        </p:txBody>
      </p:sp>
      <p:sp>
        <p:nvSpPr>
          <p:cNvPr id="5" name="Contenidor de peu de pà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a-ES"/>
          </a:p>
        </p:txBody>
      </p:sp>
      <p:sp>
        <p:nvSpPr>
          <p:cNvPr id="6" name="Conteni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02CB0E-3F25-43D7-9ED8-3D428F8BF4C6}" type="slidenum">
              <a:rPr lang="ca-ES" smtClean="0"/>
              <a:t>‹#›</a:t>
            </a:fld>
            <a:endParaRPr lang="ca-ES"/>
          </a:p>
        </p:txBody>
      </p:sp>
    </p:spTree>
    <p:extLst>
      <p:ext uri="{BB962C8B-B14F-4D97-AF65-F5344CB8AC3E}">
        <p14:creationId xmlns:p14="http://schemas.microsoft.com/office/powerpoint/2010/main" val="3972373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a-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18 Rectángulo"/>
          <p:cNvSpPr/>
          <p:nvPr/>
        </p:nvSpPr>
        <p:spPr>
          <a:xfrm>
            <a:off x="2455423" y="1290105"/>
            <a:ext cx="6688577" cy="3638498"/>
          </a:xfrm>
          <a:prstGeom prst="rect">
            <a:avLst/>
          </a:prstGeom>
          <a:ln/>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endParaRPr lang="es-ES" dirty="0"/>
          </a:p>
        </p:txBody>
      </p:sp>
      <p:sp>
        <p:nvSpPr>
          <p:cNvPr id="2051" name="20 Rectángulo"/>
          <p:cNvSpPr>
            <a:spLocks noChangeArrowheads="1"/>
          </p:cNvSpPr>
          <p:nvPr/>
        </p:nvSpPr>
        <p:spPr bwMode="auto">
          <a:xfrm>
            <a:off x="3016004" y="3883272"/>
            <a:ext cx="57901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altLang="ca-ES" sz="3600" b="1">
                <a:solidFill>
                  <a:schemeClr val="bg1"/>
                </a:solidFill>
              </a:rPr>
              <a:t>Barcelona </a:t>
            </a:r>
            <a:r>
              <a:rPr lang="es-ES" altLang="ca-ES" sz="3600">
                <a:solidFill>
                  <a:schemeClr val="bg1"/>
                </a:solidFill>
              </a:rPr>
              <a:t>al </a:t>
            </a:r>
            <a:r>
              <a:rPr lang="ca-ES" altLang="ca-ES" sz="3600">
                <a:solidFill>
                  <a:schemeClr val="bg1"/>
                </a:solidFill>
              </a:rPr>
              <a:t>món</a:t>
            </a:r>
            <a:r>
              <a:rPr lang="es-ES" altLang="ca-ES" sz="3600">
                <a:solidFill>
                  <a:schemeClr val="bg1"/>
                </a:solidFill>
              </a:rPr>
              <a:t>…</a:t>
            </a:r>
            <a:endParaRPr lang="ca-ES" altLang="ca-ES" sz="3600">
              <a:solidFill>
                <a:schemeClr val="bg1"/>
              </a:solidFill>
            </a:endParaRPr>
          </a:p>
        </p:txBody>
      </p:sp>
      <p:sp>
        <p:nvSpPr>
          <p:cNvPr id="2052" name="21 Rectángulo"/>
          <p:cNvSpPr>
            <a:spLocks noChangeArrowheads="1"/>
          </p:cNvSpPr>
          <p:nvPr/>
        </p:nvSpPr>
        <p:spPr bwMode="auto">
          <a:xfrm>
            <a:off x="3016004" y="4397298"/>
            <a:ext cx="579011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ca-ES" altLang="ca-ES">
                <a:solidFill>
                  <a:srgbClr val="DCE6F2"/>
                </a:solidFill>
              </a:rPr>
              <a:t>La nostra ciutat</a:t>
            </a:r>
          </a:p>
        </p:txBody>
      </p:sp>
      <p:sp>
        <p:nvSpPr>
          <p:cNvPr id="25" name="24 Rectángulo"/>
          <p:cNvSpPr/>
          <p:nvPr/>
        </p:nvSpPr>
        <p:spPr>
          <a:xfrm>
            <a:off x="1" y="4919963"/>
            <a:ext cx="2461181" cy="1963954"/>
          </a:xfrm>
          <a:prstGeom prst="rect">
            <a:avLst/>
          </a:prstGeom>
          <a:ln/>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endParaRPr lang="es-ES" dirty="0"/>
          </a:p>
        </p:txBody>
      </p:sp>
    </p:spTree>
    <p:extLst>
      <p:ext uri="{BB962C8B-B14F-4D97-AF65-F5344CB8AC3E}">
        <p14:creationId xmlns:p14="http://schemas.microsoft.com/office/powerpoint/2010/main" val="42286107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6 Imagen" descr="487218_51927640.jpg"/>
          <p:cNvPicPr>
            <a:picLocks noChangeAspect="1"/>
          </p:cNvPicPr>
          <p:nvPr/>
        </p:nvPicPr>
        <p:blipFill>
          <a:blip r:embed="rId3">
            <a:extLst>
              <a:ext uri="{28A0092B-C50C-407E-A947-70E740481C1C}">
                <a14:useLocalDpi xmlns:a14="http://schemas.microsoft.com/office/drawing/2010/main" val="0"/>
              </a:ext>
            </a:extLst>
          </a:blip>
          <a:srcRect t="32364" b="27425"/>
          <a:stretch>
            <a:fillRect/>
          </a:stretch>
        </p:blipFill>
        <p:spPr bwMode="auto">
          <a:xfrm>
            <a:off x="1" y="-10079"/>
            <a:ext cx="9151679" cy="1948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1 Título"/>
          <p:cNvSpPr>
            <a:spLocks noGrp="1"/>
          </p:cNvSpPr>
          <p:nvPr>
            <p:ph type="ctrTitle"/>
          </p:nvPr>
        </p:nvSpPr>
        <p:spPr>
          <a:xfrm>
            <a:off x="2324877" y="2262003"/>
            <a:ext cx="6654021" cy="584579"/>
          </a:xfrm>
        </p:spPr>
        <p:txBody>
          <a:bodyPr/>
          <a:lstStyle/>
          <a:p>
            <a:pPr algn="l" eaLnBrk="1" hangingPunct="1"/>
            <a:r>
              <a:rPr lang="ca-ES" altLang="ca-ES" sz="2800" b="1" smtClean="0">
                <a:solidFill>
                  <a:srgbClr val="FF6600"/>
                </a:solidFill>
              </a:rPr>
              <a:t>Barcelona al món…</a:t>
            </a:r>
            <a:endParaRPr lang="ca-ES" altLang="ca-ES" sz="2800" smtClean="0">
              <a:solidFill>
                <a:srgbClr val="FF6600"/>
              </a:solidFill>
            </a:endParaRPr>
          </a:p>
        </p:txBody>
      </p:sp>
      <p:sp>
        <p:nvSpPr>
          <p:cNvPr id="3" name="2 Subtítulo"/>
          <p:cNvSpPr>
            <a:spLocks noGrp="1"/>
          </p:cNvSpPr>
          <p:nvPr>
            <p:ph type="subTitle" idx="1"/>
          </p:nvPr>
        </p:nvSpPr>
        <p:spPr>
          <a:xfrm>
            <a:off x="2324876" y="3104314"/>
            <a:ext cx="6402527" cy="2790427"/>
          </a:xfrm>
        </p:spPr>
        <p:txBody>
          <a:bodyPr rtlCol="0">
            <a:noAutofit/>
          </a:bodyPr>
          <a:lstStyle/>
          <a:p>
            <a:pPr algn="l" eaLnBrk="1" fontAlgn="auto" hangingPunct="1">
              <a:spcAft>
                <a:spcPts val="0"/>
              </a:spcAft>
              <a:defRPr/>
            </a:pPr>
            <a:r>
              <a:rPr lang="ca-ES" sz="1000" dirty="0" smtClean="0"/>
              <a:t>Barcelona, capital de Catalunya, és el segon municipi en població d’Espanya, només superat per Madrid. La institució que representa, governa i administra els interessos de la ciutat és l’Ajuntament de Barcelona. </a:t>
            </a:r>
            <a:br>
              <a:rPr lang="ca-ES" sz="1000" dirty="0" smtClean="0"/>
            </a:br>
            <a:r>
              <a:rPr lang="ca-ES" sz="1000" dirty="0" smtClean="0"/>
              <a:t/>
            </a:r>
            <a:br>
              <a:rPr lang="ca-ES" sz="1000" dirty="0" smtClean="0"/>
            </a:br>
            <a:r>
              <a:rPr lang="ca-ES" sz="1000" dirty="0" smtClean="0"/>
              <a:t>Barcelona forma part de l'Estat espanyol, membre de la Unió Europea, i té per marcs jurídics màxims la Constitució espanyola, l’Estatut d’autonomia de Catalunya i la normativa comunitària. La constitució, norma bàsica que garanteix la convivència democràtica que caracteritza tots els estats integrants de la Unió Europea, neix, entre altres aspectes, amb la voluntat d'establir i consolidar un estat social i democràtic de dret que vetlla pels drets dels ciutadans i de les ciutadanes i estableix una societat democràtica avançada. </a:t>
            </a:r>
            <a:endParaRPr lang="ca-ES" sz="1000" dirty="0">
              <a:solidFill>
                <a:schemeClr val="tx1">
                  <a:lumMod val="95000"/>
                  <a:lumOff val="5000"/>
                </a:schemeClr>
              </a:solidFill>
            </a:endParaRPr>
          </a:p>
        </p:txBody>
      </p:sp>
      <p:cxnSp>
        <p:nvCxnSpPr>
          <p:cNvPr id="6" name="5 Conector recto"/>
          <p:cNvCxnSpPr/>
          <p:nvPr/>
        </p:nvCxnSpPr>
        <p:spPr>
          <a:xfrm>
            <a:off x="2411267" y="6214387"/>
            <a:ext cx="6819124" cy="1440"/>
          </a:xfrm>
          <a:prstGeom prst="line">
            <a:avLst/>
          </a:prstGeom>
          <a:ln>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7" name="1 Título"/>
          <p:cNvSpPr txBox="1">
            <a:spLocks/>
          </p:cNvSpPr>
          <p:nvPr/>
        </p:nvSpPr>
        <p:spPr bwMode="auto">
          <a:xfrm>
            <a:off x="2324877" y="6151034"/>
            <a:ext cx="2246164" cy="323966"/>
          </a:xfrm>
          <a:prstGeom prst="rect">
            <a:avLst/>
          </a:prstGeom>
          <a:noFill/>
          <a:ln w="9525">
            <a:noFill/>
            <a:miter lim="800000"/>
            <a:headEnd/>
            <a:tailEnd/>
          </a:ln>
        </p:spPr>
        <p:txBody>
          <a:bodyPr anchor="ctr">
            <a:normAutofit/>
          </a:bodyPr>
          <a:lstStyle/>
          <a:p>
            <a:pPr fontAlgn="auto">
              <a:spcAft>
                <a:spcPts val="0"/>
              </a:spcAft>
              <a:defRPr/>
            </a:pPr>
            <a:r>
              <a:rPr lang="ca-ES" sz="1200">
                <a:solidFill>
                  <a:srgbClr val="FF6600"/>
                </a:solidFill>
                <a:latin typeface="+mj-lt"/>
                <a:ea typeface="+mj-ea"/>
                <a:cs typeface="+mj-cs"/>
              </a:rPr>
              <a:t>1. Barcelona al món…</a:t>
            </a:r>
          </a:p>
        </p:txBody>
      </p:sp>
      <p:sp>
        <p:nvSpPr>
          <p:cNvPr id="8" name="1 Título"/>
          <p:cNvSpPr txBox="1">
            <a:spLocks/>
          </p:cNvSpPr>
          <p:nvPr/>
        </p:nvSpPr>
        <p:spPr bwMode="auto">
          <a:xfrm>
            <a:off x="4052695" y="6151034"/>
            <a:ext cx="1988911" cy="323966"/>
          </a:xfrm>
          <a:prstGeom prst="rect">
            <a:avLst/>
          </a:prstGeom>
          <a:noFill/>
          <a:ln w="9525">
            <a:noFill/>
            <a:miter lim="800000"/>
            <a:headEnd/>
            <a:tailEnd/>
          </a:ln>
        </p:spPr>
        <p:txBody>
          <a:bodyPr anchor="ctr">
            <a:normAutofit/>
          </a:bodyPr>
          <a:lstStyle/>
          <a:p>
            <a:pPr fontAlgn="auto">
              <a:spcAft>
                <a:spcPts val="0"/>
              </a:spcAft>
              <a:defRPr/>
            </a:pPr>
            <a:r>
              <a:rPr lang="ca-ES" sz="1200">
                <a:solidFill>
                  <a:schemeClr val="bg1">
                    <a:lumMod val="65000"/>
                  </a:schemeClr>
                </a:solidFill>
                <a:latin typeface="+mj-lt"/>
                <a:ea typeface="+mj-ea"/>
                <a:cs typeface="+mj-cs"/>
              </a:rPr>
              <a:t>2. entorn geogràfic…</a:t>
            </a:r>
          </a:p>
        </p:txBody>
      </p:sp>
      <p:sp>
        <p:nvSpPr>
          <p:cNvPr id="9" name="1 Título"/>
          <p:cNvSpPr txBox="1">
            <a:spLocks/>
          </p:cNvSpPr>
          <p:nvPr/>
        </p:nvSpPr>
        <p:spPr bwMode="auto">
          <a:xfrm>
            <a:off x="5707561" y="6133756"/>
            <a:ext cx="2591728" cy="388759"/>
          </a:xfrm>
          <a:prstGeom prst="rect">
            <a:avLst/>
          </a:prstGeom>
          <a:noFill/>
          <a:ln w="9525">
            <a:noFill/>
            <a:miter lim="800000"/>
            <a:headEnd/>
            <a:tailEnd/>
          </a:ln>
        </p:spPr>
        <p:txBody>
          <a:bodyPr anchor="ctr">
            <a:normAutofit/>
          </a:bodyPr>
          <a:lstStyle/>
          <a:p>
            <a:pPr fontAlgn="auto">
              <a:spcAft>
                <a:spcPts val="0"/>
              </a:spcAft>
              <a:defRPr/>
            </a:pPr>
            <a:r>
              <a:rPr lang="ca-ES" sz="1200">
                <a:solidFill>
                  <a:schemeClr val="bg1">
                    <a:lumMod val="65000"/>
                  </a:schemeClr>
                </a:solidFill>
                <a:latin typeface="+mj-lt"/>
                <a:ea typeface="+mj-ea"/>
                <a:cs typeface="+mj-cs"/>
              </a:rPr>
              <a:t>3. distribució territorial… </a:t>
            </a:r>
          </a:p>
        </p:txBody>
      </p:sp>
      <p:sp>
        <p:nvSpPr>
          <p:cNvPr id="10" name="1 Título"/>
          <p:cNvSpPr txBox="1">
            <a:spLocks/>
          </p:cNvSpPr>
          <p:nvPr/>
        </p:nvSpPr>
        <p:spPr bwMode="auto">
          <a:xfrm>
            <a:off x="2324877" y="6305098"/>
            <a:ext cx="2246164" cy="323966"/>
          </a:xfrm>
          <a:prstGeom prst="rect">
            <a:avLst/>
          </a:prstGeom>
          <a:noFill/>
          <a:ln w="9525">
            <a:noFill/>
            <a:miter lim="800000"/>
            <a:headEnd/>
            <a:tailEnd/>
          </a:ln>
        </p:spPr>
        <p:txBody>
          <a:bodyPr anchor="ctr">
            <a:normAutofit/>
          </a:bodyPr>
          <a:lstStyle/>
          <a:p>
            <a:pPr fontAlgn="auto">
              <a:spcAft>
                <a:spcPts val="0"/>
              </a:spcAft>
              <a:defRPr/>
            </a:pPr>
            <a:r>
              <a:rPr lang="ca-ES" sz="1200">
                <a:solidFill>
                  <a:schemeClr val="bg1">
                    <a:lumMod val="65000"/>
                  </a:schemeClr>
                </a:solidFill>
                <a:latin typeface="+mj-lt"/>
                <a:ea typeface="+mj-ea"/>
                <a:cs typeface="+mj-cs"/>
              </a:rPr>
              <a:t>4. sistema monetari</a:t>
            </a:r>
          </a:p>
        </p:txBody>
      </p:sp>
      <p:sp>
        <p:nvSpPr>
          <p:cNvPr id="11" name="1 Título"/>
          <p:cNvSpPr txBox="1">
            <a:spLocks/>
          </p:cNvSpPr>
          <p:nvPr/>
        </p:nvSpPr>
        <p:spPr bwMode="auto">
          <a:xfrm>
            <a:off x="4060375" y="6316617"/>
            <a:ext cx="1209473" cy="323966"/>
          </a:xfrm>
          <a:prstGeom prst="rect">
            <a:avLst/>
          </a:prstGeom>
          <a:noFill/>
          <a:ln w="9525">
            <a:noFill/>
            <a:miter lim="800000"/>
            <a:headEnd/>
            <a:tailEnd/>
          </a:ln>
        </p:spPr>
        <p:txBody>
          <a:bodyPr anchor="ctr">
            <a:normAutofit/>
          </a:bodyPr>
          <a:lstStyle/>
          <a:p>
            <a:pPr fontAlgn="auto">
              <a:spcAft>
                <a:spcPts val="0"/>
              </a:spcAft>
              <a:defRPr/>
            </a:pPr>
            <a:r>
              <a:rPr lang="es-ES" sz="1200" dirty="0">
                <a:solidFill>
                  <a:schemeClr val="bg1">
                    <a:lumMod val="65000"/>
                  </a:schemeClr>
                </a:solidFill>
                <a:latin typeface="+mj-lt"/>
                <a:ea typeface="+mj-ea"/>
                <a:cs typeface="+mj-cs"/>
              </a:rPr>
              <a:t>5. idioma</a:t>
            </a:r>
          </a:p>
        </p:txBody>
      </p:sp>
      <p:sp>
        <p:nvSpPr>
          <p:cNvPr id="12" name="1 Título"/>
          <p:cNvSpPr txBox="1">
            <a:spLocks/>
          </p:cNvSpPr>
          <p:nvPr/>
        </p:nvSpPr>
        <p:spPr bwMode="auto">
          <a:xfrm>
            <a:off x="5707561" y="6316617"/>
            <a:ext cx="1555037" cy="323966"/>
          </a:xfrm>
          <a:prstGeom prst="rect">
            <a:avLst/>
          </a:prstGeom>
          <a:noFill/>
          <a:ln w="9525">
            <a:noFill/>
            <a:miter lim="800000"/>
            <a:headEnd/>
            <a:tailEnd/>
          </a:ln>
        </p:spPr>
        <p:txBody>
          <a:bodyPr anchor="ctr">
            <a:normAutofit/>
          </a:bodyPr>
          <a:lstStyle/>
          <a:p>
            <a:pPr fontAlgn="auto">
              <a:spcAft>
                <a:spcPts val="0"/>
              </a:spcAft>
              <a:defRPr/>
            </a:pPr>
            <a:r>
              <a:rPr lang="ca-ES" sz="1200" dirty="0">
                <a:solidFill>
                  <a:schemeClr val="bg1">
                    <a:lumMod val="65000"/>
                  </a:schemeClr>
                </a:solidFill>
                <a:latin typeface="+mj-lt"/>
                <a:ea typeface="+mj-ea"/>
                <a:cs typeface="+mj-cs"/>
              </a:rPr>
              <a:t>6. sabíeu que?</a:t>
            </a:r>
          </a:p>
        </p:txBody>
      </p:sp>
      <p:sp>
        <p:nvSpPr>
          <p:cNvPr id="14" name="13 Rectángulo"/>
          <p:cNvSpPr/>
          <p:nvPr/>
        </p:nvSpPr>
        <p:spPr>
          <a:xfrm>
            <a:off x="1" y="-25917"/>
            <a:ext cx="2461181" cy="1963954"/>
          </a:xfrm>
          <a:prstGeom prst="rect">
            <a:avLst/>
          </a:prstGeom>
          <a:ln/>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endParaRPr lang="es-ES" dirty="0"/>
          </a:p>
        </p:txBody>
      </p:sp>
      <p:sp>
        <p:nvSpPr>
          <p:cNvPr id="16" name="15 Más">
            <a:hlinkClick r:id="" action="ppaction://hlinkshowjump?jump=nextslide"/>
          </p:cNvPr>
          <p:cNvSpPr/>
          <p:nvPr/>
        </p:nvSpPr>
        <p:spPr>
          <a:xfrm>
            <a:off x="510666" y="6410206"/>
            <a:ext cx="345564" cy="259173"/>
          </a:xfrm>
          <a:prstGeom prst="mathPlus">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a-ES"/>
          </a:p>
        </p:txBody>
      </p:sp>
      <p:sp>
        <p:nvSpPr>
          <p:cNvPr id="17" name="16 Menos">
            <a:hlinkClick r:id="" action="ppaction://hlinkshowjump?jump=previousslide"/>
          </p:cNvPr>
          <p:cNvSpPr/>
          <p:nvPr/>
        </p:nvSpPr>
        <p:spPr>
          <a:xfrm>
            <a:off x="251494" y="6446203"/>
            <a:ext cx="259172" cy="194379"/>
          </a:xfrm>
          <a:prstGeom prst="mathMinus">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a-ES" dirty="0"/>
              <a:t> </a:t>
            </a:r>
          </a:p>
        </p:txBody>
      </p:sp>
    </p:spTree>
    <p:extLst>
      <p:ext uri="{BB962C8B-B14F-4D97-AF65-F5344CB8AC3E}">
        <p14:creationId xmlns:p14="http://schemas.microsoft.com/office/powerpoint/2010/main" val="3245589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6 Imagen" descr="487218_51927640.jpg"/>
          <p:cNvPicPr>
            <a:picLocks noChangeAspect="1"/>
          </p:cNvPicPr>
          <p:nvPr/>
        </p:nvPicPr>
        <p:blipFill>
          <a:blip r:embed="rId3">
            <a:extLst>
              <a:ext uri="{28A0092B-C50C-407E-A947-70E740481C1C}">
                <a14:useLocalDpi xmlns:a14="http://schemas.microsoft.com/office/drawing/2010/main" val="0"/>
              </a:ext>
            </a:extLst>
          </a:blip>
          <a:srcRect t="32364" b="27425"/>
          <a:stretch>
            <a:fillRect/>
          </a:stretch>
        </p:blipFill>
        <p:spPr bwMode="auto">
          <a:xfrm>
            <a:off x="1" y="-10079"/>
            <a:ext cx="9144000" cy="1948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1 Título"/>
          <p:cNvSpPr>
            <a:spLocks noGrp="1"/>
          </p:cNvSpPr>
          <p:nvPr>
            <p:ph type="ctrTitle"/>
          </p:nvPr>
        </p:nvSpPr>
        <p:spPr>
          <a:xfrm>
            <a:off x="2324877" y="2260563"/>
            <a:ext cx="6654021" cy="584579"/>
          </a:xfrm>
        </p:spPr>
        <p:txBody>
          <a:bodyPr/>
          <a:lstStyle/>
          <a:p>
            <a:pPr algn="l" eaLnBrk="1" hangingPunct="1"/>
            <a:r>
              <a:rPr lang="ca-ES" altLang="ca-ES" sz="2800" b="1" smtClean="0">
                <a:solidFill>
                  <a:srgbClr val="FF6600"/>
                </a:solidFill>
              </a:rPr>
              <a:t>entorn geogràfic…</a:t>
            </a:r>
            <a:endParaRPr lang="ca-ES" altLang="ca-ES" sz="2800" smtClean="0">
              <a:solidFill>
                <a:srgbClr val="FF6600"/>
              </a:solidFill>
            </a:endParaRPr>
          </a:p>
        </p:txBody>
      </p:sp>
      <p:sp>
        <p:nvSpPr>
          <p:cNvPr id="3" name="2 Subtítulo"/>
          <p:cNvSpPr>
            <a:spLocks noGrp="1"/>
          </p:cNvSpPr>
          <p:nvPr>
            <p:ph type="subTitle" idx="1"/>
          </p:nvPr>
        </p:nvSpPr>
        <p:spPr>
          <a:xfrm>
            <a:off x="2324876" y="3104314"/>
            <a:ext cx="6402527" cy="2790427"/>
          </a:xfrm>
        </p:spPr>
        <p:txBody>
          <a:bodyPr rtlCol="0">
            <a:noAutofit/>
          </a:bodyPr>
          <a:lstStyle/>
          <a:p>
            <a:pPr algn="l" eaLnBrk="1" fontAlgn="auto" hangingPunct="1">
              <a:spcAft>
                <a:spcPts val="0"/>
              </a:spcAft>
              <a:defRPr/>
            </a:pPr>
            <a:r>
              <a:rPr lang="ca-ES" sz="1000" dirty="0" smtClean="0"/>
              <a:t>El mar Mediterrani acaricia la costa de la ciutat de Barcelona, mentre que la serralada de Collserola protegeix la ciutat pel costat oest amb un paisatge de boscos molt divers, amb conreus, prats secs, pinedes, alzinars i vegetació de ribera. </a:t>
            </a:r>
            <a:br>
              <a:rPr lang="ca-ES" sz="1000" dirty="0" smtClean="0"/>
            </a:br>
            <a:r>
              <a:rPr lang="ca-ES" sz="1000" dirty="0" smtClean="0"/>
              <a:t/>
            </a:r>
            <a:br>
              <a:rPr lang="ca-ES" sz="1000" dirty="0" smtClean="0"/>
            </a:br>
            <a:r>
              <a:rPr lang="ca-ES" sz="1000" dirty="0" smtClean="0"/>
              <a:t>La capital catalana, situada a 166 quilòmetres de la frontera amb França i a 120 quilòmetres del sud dels Pirineus, està delimitada per dos rius: el Llobregat al sud i el Besòs al nord. </a:t>
            </a:r>
            <a:br>
              <a:rPr lang="ca-ES" sz="1000" dirty="0" smtClean="0"/>
            </a:br>
            <a:r>
              <a:rPr lang="ca-ES" sz="1000" dirty="0" smtClean="0"/>
              <a:t/>
            </a:r>
            <a:br>
              <a:rPr lang="ca-ES" sz="1000" dirty="0" smtClean="0"/>
            </a:br>
            <a:r>
              <a:rPr lang="ca-ES" sz="1000" dirty="0" smtClean="0"/>
              <a:t>El pla de Barcelona més proper a la serralada litoral es troba esquitxat de petits turons (</a:t>
            </a:r>
            <a:r>
              <a:rPr lang="ca-ES" sz="1000" dirty="0" err="1" smtClean="0"/>
              <a:t>Monterols</a:t>
            </a:r>
            <a:r>
              <a:rPr lang="ca-ES" sz="1000" dirty="0" smtClean="0"/>
              <a:t>, el </a:t>
            </a:r>
            <a:r>
              <a:rPr lang="ca-ES" sz="1000" dirty="0" err="1" smtClean="0"/>
              <a:t>Putget</a:t>
            </a:r>
            <a:r>
              <a:rPr lang="ca-ES" sz="1000" dirty="0" smtClean="0"/>
              <a:t>, el </a:t>
            </a:r>
            <a:r>
              <a:rPr lang="ca-ES" sz="1000" dirty="0" err="1" smtClean="0"/>
              <a:t>Carmel</a:t>
            </a:r>
            <a:r>
              <a:rPr lang="ca-ES" sz="1000" dirty="0" smtClean="0"/>
              <a:t>, la Rovira i la </a:t>
            </a:r>
            <a:r>
              <a:rPr lang="ca-ES" sz="1000" dirty="0" err="1" smtClean="0"/>
              <a:t>Peira</a:t>
            </a:r>
            <a:r>
              <a:rPr lang="ca-ES" sz="1000" dirty="0" smtClean="0"/>
              <a:t>), i antigament estava ple de rieres i petits aiguamolls. Prop del litoral s'aixeca la muntanya de Montjuïc, amb una altura de 191,7 metres.</a:t>
            </a:r>
            <a:br>
              <a:rPr lang="ca-ES" sz="1000" dirty="0" smtClean="0"/>
            </a:br>
            <a:r>
              <a:rPr lang="ca-ES" sz="1000" dirty="0" smtClean="0"/>
              <a:t/>
            </a:r>
            <a:br>
              <a:rPr lang="ca-ES" sz="1000" dirty="0" smtClean="0"/>
            </a:br>
            <a:r>
              <a:rPr lang="ca-ES" sz="1000" dirty="0" smtClean="0"/>
              <a:t>Barcelona, que té una superfície de 100,4 quilòmetres quadrats, forma part de la comarca del Barcelonès, juntament amb Santa Coloma de Gramenet, Badalona i Sant Adrià al nord, mentre que l'Hospitalet de Llobregat se situa a la frontera sud de la ciutat. </a:t>
            </a:r>
            <a:br>
              <a:rPr lang="ca-ES" sz="1000" dirty="0" smtClean="0"/>
            </a:br>
            <a:r>
              <a:rPr lang="ca-ES" sz="1000" dirty="0" smtClean="0"/>
              <a:t/>
            </a:r>
            <a:br>
              <a:rPr lang="ca-ES" sz="1000" dirty="0" smtClean="0"/>
            </a:br>
            <a:r>
              <a:rPr lang="ca-ES" sz="1000" dirty="0" smtClean="0"/>
              <a:t>El clima de Barcelona és de tipus mediterrani, amb estius càlids i humits i hiverns amb un fred moderat, amb més precipitacions cap a la tardor i la primavera. La temperatura mitjana anual de l'Observatori de </a:t>
            </a:r>
            <a:r>
              <a:rPr lang="ca-ES" sz="1000" dirty="0" err="1" smtClean="0"/>
              <a:t>can</a:t>
            </a:r>
            <a:r>
              <a:rPr lang="ca-ES" sz="1000" dirty="0" smtClean="0"/>
              <a:t> Bruixa per a l'any 2005 ha estat de 17,6 graus.</a:t>
            </a:r>
            <a:endParaRPr lang="ca-ES" sz="1000" dirty="0">
              <a:solidFill>
                <a:schemeClr val="tx1">
                  <a:lumMod val="95000"/>
                  <a:lumOff val="5000"/>
                </a:schemeClr>
              </a:solidFill>
            </a:endParaRPr>
          </a:p>
        </p:txBody>
      </p:sp>
      <p:cxnSp>
        <p:nvCxnSpPr>
          <p:cNvPr id="6" name="5 Conector recto"/>
          <p:cNvCxnSpPr/>
          <p:nvPr/>
        </p:nvCxnSpPr>
        <p:spPr>
          <a:xfrm>
            <a:off x="2411267" y="6214387"/>
            <a:ext cx="6819124" cy="1440"/>
          </a:xfrm>
          <a:prstGeom prst="line">
            <a:avLst/>
          </a:prstGeom>
          <a:ln>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7" name="6 Rectángulo"/>
          <p:cNvSpPr/>
          <p:nvPr/>
        </p:nvSpPr>
        <p:spPr>
          <a:xfrm>
            <a:off x="1" y="-25917"/>
            <a:ext cx="2461181" cy="1963954"/>
          </a:xfrm>
          <a:prstGeom prst="rect">
            <a:avLst/>
          </a:prstGeom>
          <a:ln/>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endParaRPr lang="es-ES" dirty="0"/>
          </a:p>
        </p:txBody>
      </p:sp>
      <p:sp>
        <p:nvSpPr>
          <p:cNvPr id="8" name="1 Título"/>
          <p:cNvSpPr txBox="1">
            <a:spLocks/>
          </p:cNvSpPr>
          <p:nvPr/>
        </p:nvSpPr>
        <p:spPr bwMode="auto">
          <a:xfrm>
            <a:off x="2324877" y="6151034"/>
            <a:ext cx="2246164" cy="323966"/>
          </a:xfrm>
          <a:prstGeom prst="rect">
            <a:avLst/>
          </a:prstGeom>
          <a:noFill/>
          <a:ln w="9525">
            <a:noFill/>
            <a:miter lim="800000"/>
            <a:headEnd/>
            <a:tailEnd/>
          </a:ln>
        </p:spPr>
        <p:txBody>
          <a:bodyPr anchor="ctr">
            <a:normAutofit/>
          </a:bodyPr>
          <a:lstStyle/>
          <a:p>
            <a:pPr fontAlgn="auto">
              <a:spcAft>
                <a:spcPts val="0"/>
              </a:spcAft>
              <a:defRPr/>
            </a:pPr>
            <a:r>
              <a:rPr lang="ca-ES" sz="1200">
                <a:solidFill>
                  <a:schemeClr val="bg1">
                    <a:lumMod val="65000"/>
                  </a:schemeClr>
                </a:solidFill>
                <a:latin typeface="+mj-lt"/>
                <a:ea typeface="+mj-ea"/>
                <a:cs typeface="+mj-cs"/>
              </a:rPr>
              <a:t>1. Barcelona al món…</a:t>
            </a:r>
          </a:p>
        </p:txBody>
      </p:sp>
      <p:sp>
        <p:nvSpPr>
          <p:cNvPr id="9" name="1 Título"/>
          <p:cNvSpPr txBox="1">
            <a:spLocks/>
          </p:cNvSpPr>
          <p:nvPr/>
        </p:nvSpPr>
        <p:spPr bwMode="auto">
          <a:xfrm>
            <a:off x="4052695" y="6151034"/>
            <a:ext cx="1988911" cy="323966"/>
          </a:xfrm>
          <a:prstGeom prst="rect">
            <a:avLst/>
          </a:prstGeom>
          <a:noFill/>
          <a:ln w="9525">
            <a:noFill/>
            <a:miter lim="800000"/>
            <a:headEnd/>
            <a:tailEnd/>
          </a:ln>
        </p:spPr>
        <p:txBody>
          <a:bodyPr anchor="ctr">
            <a:normAutofit/>
          </a:bodyPr>
          <a:lstStyle/>
          <a:p>
            <a:pPr fontAlgn="auto">
              <a:spcAft>
                <a:spcPts val="0"/>
              </a:spcAft>
              <a:defRPr/>
            </a:pPr>
            <a:r>
              <a:rPr lang="ca-ES" sz="1200" dirty="0">
                <a:solidFill>
                  <a:srgbClr val="FF6600"/>
                </a:solidFill>
                <a:latin typeface="+mj-lt"/>
                <a:ea typeface="+mj-ea"/>
                <a:cs typeface="+mj-cs"/>
              </a:rPr>
              <a:t>2. entorn geogràfic…</a:t>
            </a:r>
          </a:p>
        </p:txBody>
      </p:sp>
      <p:sp>
        <p:nvSpPr>
          <p:cNvPr id="10" name="1 Título"/>
          <p:cNvSpPr txBox="1">
            <a:spLocks/>
          </p:cNvSpPr>
          <p:nvPr/>
        </p:nvSpPr>
        <p:spPr bwMode="auto">
          <a:xfrm>
            <a:off x="5707561" y="6133756"/>
            <a:ext cx="2591728" cy="388759"/>
          </a:xfrm>
          <a:prstGeom prst="rect">
            <a:avLst/>
          </a:prstGeom>
          <a:noFill/>
          <a:ln w="9525">
            <a:noFill/>
            <a:miter lim="800000"/>
            <a:headEnd/>
            <a:tailEnd/>
          </a:ln>
        </p:spPr>
        <p:txBody>
          <a:bodyPr anchor="ctr">
            <a:normAutofit/>
          </a:bodyPr>
          <a:lstStyle/>
          <a:p>
            <a:pPr fontAlgn="auto">
              <a:spcAft>
                <a:spcPts val="0"/>
              </a:spcAft>
              <a:defRPr/>
            </a:pPr>
            <a:r>
              <a:rPr lang="ca-ES" sz="1200">
                <a:solidFill>
                  <a:schemeClr val="bg1">
                    <a:lumMod val="65000"/>
                  </a:schemeClr>
                </a:solidFill>
                <a:latin typeface="+mj-lt"/>
                <a:ea typeface="+mj-ea"/>
                <a:cs typeface="+mj-cs"/>
              </a:rPr>
              <a:t>3. distribució territorial… </a:t>
            </a:r>
          </a:p>
        </p:txBody>
      </p:sp>
      <p:sp>
        <p:nvSpPr>
          <p:cNvPr id="11" name="1 Título"/>
          <p:cNvSpPr txBox="1">
            <a:spLocks/>
          </p:cNvSpPr>
          <p:nvPr/>
        </p:nvSpPr>
        <p:spPr bwMode="auto">
          <a:xfrm>
            <a:off x="2324877" y="6305098"/>
            <a:ext cx="2246164" cy="323966"/>
          </a:xfrm>
          <a:prstGeom prst="rect">
            <a:avLst/>
          </a:prstGeom>
          <a:noFill/>
          <a:ln w="9525">
            <a:noFill/>
            <a:miter lim="800000"/>
            <a:headEnd/>
            <a:tailEnd/>
          </a:ln>
        </p:spPr>
        <p:txBody>
          <a:bodyPr anchor="ctr">
            <a:normAutofit/>
          </a:bodyPr>
          <a:lstStyle/>
          <a:p>
            <a:pPr fontAlgn="auto">
              <a:spcAft>
                <a:spcPts val="0"/>
              </a:spcAft>
              <a:defRPr/>
            </a:pPr>
            <a:r>
              <a:rPr lang="ca-ES" sz="1200">
                <a:solidFill>
                  <a:schemeClr val="bg1">
                    <a:lumMod val="65000"/>
                  </a:schemeClr>
                </a:solidFill>
                <a:latin typeface="+mj-lt"/>
                <a:ea typeface="+mj-ea"/>
                <a:cs typeface="+mj-cs"/>
              </a:rPr>
              <a:t>4. sistema monetari</a:t>
            </a:r>
          </a:p>
        </p:txBody>
      </p:sp>
      <p:sp>
        <p:nvSpPr>
          <p:cNvPr id="12" name="1 Título"/>
          <p:cNvSpPr txBox="1">
            <a:spLocks/>
          </p:cNvSpPr>
          <p:nvPr/>
        </p:nvSpPr>
        <p:spPr bwMode="auto">
          <a:xfrm>
            <a:off x="4060375" y="6316617"/>
            <a:ext cx="1209473" cy="323966"/>
          </a:xfrm>
          <a:prstGeom prst="rect">
            <a:avLst/>
          </a:prstGeom>
          <a:noFill/>
          <a:ln w="9525">
            <a:noFill/>
            <a:miter lim="800000"/>
            <a:headEnd/>
            <a:tailEnd/>
          </a:ln>
        </p:spPr>
        <p:txBody>
          <a:bodyPr anchor="ctr">
            <a:normAutofit/>
          </a:bodyPr>
          <a:lstStyle/>
          <a:p>
            <a:pPr fontAlgn="auto">
              <a:spcAft>
                <a:spcPts val="0"/>
              </a:spcAft>
              <a:defRPr/>
            </a:pPr>
            <a:r>
              <a:rPr lang="ca-ES" sz="1200">
                <a:solidFill>
                  <a:schemeClr val="bg1">
                    <a:lumMod val="65000"/>
                  </a:schemeClr>
                </a:solidFill>
                <a:latin typeface="+mj-lt"/>
                <a:ea typeface="+mj-ea"/>
                <a:cs typeface="+mj-cs"/>
              </a:rPr>
              <a:t>5. idioma</a:t>
            </a:r>
          </a:p>
        </p:txBody>
      </p:sp>
      <p:sp>
        <p:nvSpPr>
          <p:cNvPr id="13" name="1 Título"/>
          <p:cNvSpPr txBox="1">
            <a:spLocks/>
          </p:cNvSpPr>
          <p:nvPr/>
        </p:nvSpPr>
        <p:spPr bwMode="auto">
          <a:xfrm>
            <a:off x="5707561" y="6316617"/>
            <a:ext cx="1555037" cy="323966"/>
          </a:xfrm>
          <a:prstGeom prst="rect">
            <a:avLst/>
          </a:prstGeom>
          <a:noFill/>
          <a:ln w="9525">
            <a:noFill/>
            <a:miter lim="800000"/>
            <a:headEnd/>
            <a:tailEnd/>
          </a:ln>
        </p:spPr>
        <p:txBody>
          <a:bodyPr anchor="ctr">
            <a:normAutofit/>
          </a:bodyPr>
          <a:lstStyle/>
          <a:p>
            <a:pPr fontAlgn="auto">
              <a:spcAft>
                <a:spcPts val="0"/>
              </a:spcAft>
              <a:defRPr/>
            </a:pPr>
            <a:r>
              <a:rPr lang="ca-ES" sz="1200" dirty="0">
                <a:solidFill>
                  <a:schemeClr val="bg1">
                    <a:lumMod val="65000"/>
                  </a:schemeClr>
                </a:solidFill>
                <a:latin typeface="+mj-lt"/>
                <a:ea typeface="+mj-ea"/>
                <a:cs typeface="+mj-cs"/>
              </a:rPr>
              <a:t>6. sabíeu que?</a:t>
            </a:r>
          </a:p>
        </p:txBody>
      </p:sp>
      <p:sp>
        <p:nvSpPr>
          <p:cNvPr id="14" name="13 Más">
            <a:hlinkClick r:id="" action="ppaction://hlinkshowjump?jump=nextslide"/>
          </p:cNvPr>
          <p:cNvSpPr/>
          <p:nvPr/>
        </p:nvSpPr>
        <p:spPr>
          <a:xfrm>
            <a:off x="510666" y="6410206"/>
            <a:ext cx="345564" cy="259173"/>
          </a:xfrm>
          <a:prstGeom prst="mathPlus">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a-ES"/>
          </a:p>
        </p:txBody>
      </p:sp>
      <p:sp>
        <p:nvSpPr>
          <p:cNvPr id="15" name="14 Menos">
            <a:hlinkClick r:id="" action="ppaction://hlinkshowjump?jump=previousslide"/>
          </p:cNvPr>
          <p:cNvSpPr/>
          <p:nvPr/>
        </p:nvSpPr>
        <p:spPr>
          <a:xfrm>
            <a:off x="251494" y="6446203"/>
            <a:ext cx="259172" cy="194379"/>
          </a:xfrm>
          <a:prstGeom prst="mathMinus">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a-ES" dirty="0"/>
              <a:t> </a:t>
            </a:r>
          </a:p>
        </p:txBody>
      </p:sp>
    </p:spTree>
    <p:extLst>
      <p:ext uri="{BB962C8B-B14F-4D97-AF65-F5344CB8AC3E}">
        <p14:creationId xmlns:p14="http://schemas.microsoft.com/office/powerpoint/2010/main" val="17535045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6 Imagen" descr="487218_51927640.jpg"/>
          <p:cNvPicPr>
            <a:picLocks noChangeAspect="1"/>
          </p:cNvPicPr>
          <p:nvPr/>
        </p:nvPicPr>
        <p:blipFill>
          <a:blip r:embed="rId3">
            <a:extLst>
              <a:ext uri="{28A0092B-C50C-407E-A947-70E740481C1C}">
                <a14:useLocalDpi xmlns:a14="http://schemas.microsoft.com/office/drawing/2010/main" val="0"/>
              </a:ext>
            </a:extLst>
          </a:blip>
          <a:srcRect t="32364" b="27425"/>
          <a:stretch>
            <a:fillRect/>
          </a:stretch>
        </p:blipFill>
        <p:spPr bwMode="auto">
          <a:xfrm>
            <a:off x="1" y="-10079"/>
            <a:ext cx="9151679" cy="1948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7 Rectángulo"/>
          <p:cNvSpPr/>
          <p:nvPr/>
        </p:nvSpPr>
        <p:spPr>
          <a:xfrm>
            <a:off x="1" y="-25917"/>
            <a:ext cx="2461181" cy="1963954"/>
          </a:xfrm>
          <a:prstGeom prst="rect">
            <a:avLst/>
          </a:prstGeom>
          <a:ln/>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endParaRPr lang="es-ES" dirty="0"/>
          </a:p>
        </p:txBody>
      </p:sp>
      <p:sp>
        <p:nvSpPr>
          <p:cNvPr id="5124" name="1 Título"/>
          <p:cNvSpPr>
            <a:spLocks noGrp="1"/>
          </p:cNvSpPr>
          <p:nvPr>
            <p:ph type="ctrTitle"/>
          </p:nvPr>
        </p:nvSpPr>
        <p:spPr>
          <a:xfrm>
            <a:off x="2324877" y="2260563"/>
            <a:ext cx="6654021" cy="584579"/>
          </a:xfrm>
        </p:spPr>
        <p:txBody>
          <a:bodyPr/>
          <a:lstStyle/>
          <a:p>
            <a:pPr algn="l" eaLnBrk="1" hangingPunct="1"/>
            <a:r>
              <a:rPr lang="ca-ES" altLang="ca-ES" sz="2800" b="1" smtClean="0">
                <a:solidFill>
                  <a:srgbClr val="FF6600"/>
                </a:solidFill>
              </a:rPr>
              <a:t>distribució territorial…</a:t>
            </a:r>
            <a:endParaRPr lang="ca-ES" altLang="ca-ES" sz="2800" smtClean="0">
              <a:solidFill>
                <a:srgbClr val="FF6600"/>
              </a:solidFill>
            </a:endParaRPr>
          </a:p>
        </p:txBody>
      </p:sp>
      <p:sp>
        <p:nvSpPr>
          <p:cNvPr id="3" name="2 Subtítulo"/>
          <p:cNvSpPr>
            <a:spLocks noGrp="1"/>
          </p:cNvSpPr>
          <p:nvPr>
            <p:ph type="subTitle" idx="1"/>
          </p:nvPr>
        </p:nvSpPr>
        <p:spPr>
          <a:xfrm>
            <a:off x="2324876" y="3104314"/>
            <a:ext cx="6402527" cy="2790427"/>
          </a:xfrm>
        </p:spPr>
        <p:txBody>
          <a:bodyPr rtlCol="0">
            <a:noAutofit/>
          </a:bodyPr>
          <a:lstStyle/>
          <a:p>
            <a:pPr algn="l" eaLnBrk="1" fontAlgn="auto" hangingPunct="1">
              <a:spcAft>
                <a:spcPts val="0"/>
              </a:spcAft>
              <a:defRPr/>
            </a:pPr>
            <a:r>
              <a:rPr lang="ca-ES" sz="1000" dirty="0" smtClean="0"/>
              <a:t>Barcelona, amb una població a 1 de gener de l'any 2006 de 1.605.602, està distribuïda territorialment en deu districtes, que permeten una administració de la ciutat més descentralitzada i propera a la ciutadania. </a:t>
            </a:r>
            <a:br>
              <a:rPr lang="ca-ES" sz="1000" dirty="0" smtClean="0"/>
            </a:br>
            <a:r>
              <a:rPr lang="ca-ES" sz="1000" dirty="0" smtClean="0"/>
              <a:t/>
            </a:r>
            <a:br>
              <a:rPr lang="ca-ES" sz="1000" dirty="0" smtClean="0"/>
            </a:br>
            <a:r>
              <a:rPr lang="ca-ES" sz="1000" dirty="0" smtClean="0"/>
              <a:t>Els deu districtes de la ciutat són Ciutat Vella, Eixample, </a:t>
            </a:r>
            <a:r>
              <a:rPr lang="ca-ES" sz="1000" dirty="0" err="1" smtClean="0"/>
              <a:t>Sants-Montjuïc</a:t>
            </a:r>
            <a:r>
              <a:rPr lang="ca-ES" sz="1000" dirty="0" smtClean="0"/>
              <a:t>, les Corts, </a:t>
            </a:r>
            <a:r>
              <a:rPr lang="ca-ES" sz="1000" dirty="0" err="1" smtClean="0"/>
              <a:t>Sarrià-Sant</a:t>
            </a:r>
            <a:r>
              <a:rPr lang="ca-ES" sz="1000" dirty="0" smtClean="0"/>
              <a:t> Gervasi, Gràcia, </a:t>
            </a:r>
            <a:r>
              <a:rPr lang="ca-ES" sz="1000" dirty="0" err="1" smtClean="0"/>
              <a:t>Horta-Guinardó</a:t>
            </a:r>
            <a:r>
              <a:rPr lang="ca-ES" sz="1000" dirty="0" smtClean="0"/>
              <a:t>, Nou Barris, Sant Andreu i Sant Martí. </a:t>
            </a:r>
            <a:br>
              <a:rPr lang="ca-ES" sz="1000" dirty="0" smtClean="0"/>
            </a:br>
            <a:r>
              <a:rPr lang="ca-ES" sz="1000" dirty="0" smtClean="0"/>
              <a:t/>
            </a:r>
            <a:br>
              <a:rPr lang="ca-ES" sz="1000" dirty="0" smtClean="0"/>
            </a:br>
            <a:r>
              <a:rPr lang="ca-ES" sz="1000" dirty="0" smtClean="0"/>
              <a:t>Aquesta divisió es basa en raons històriques de la ciutat. Així, Ciutat Vella és el centre històric de la ciutat, l'Eixample és l'expansió de la ciutat després de l'enderrocament de les muralles que protegien la ciutat i la resta de districtes es corresponen amb els municipis que hi havia al voltant de la ciutat antiga i que van integrar-se a Barcelona al llarg dels segles XIX i </a:t>
            </a:r>
            <a:r>
              <a:rPr lang="ca-ES" sz="1000" dirty="0" err="1" smtClean="0"/>
              <a:t>XX</a:t>
            </a:r>
            <a:r>
              <a:rPr lang="ca-ES" sz="1000" dirty="0" smtClean="0"/>
              <a:t>.</a:t>
            </a:r>
            <a:br>
              <a:rPr lang="ca-ES" sz="1000" dirty="0" smtClean="0"/>
            </a:br>
            <a:r>
              <a:rPr lang="ca-ES" sz="1000" dirty="0" smtClean="0"/>
              <a:t/>
            </a:r>
            <a:br>
              <a:rPr lang="ca-ES" sz="1000" dirty="0" smtClean="0"/>
            </a:br>
            <a:r>
              <a:rPr lang="ca-ES" sz="1000" dirty="0" smtClean="0"/>
              <a:t>Alhora, cada districte està format per diversos barris que tenen una personalitat marcada i una tradició històrica. </a:t>
            </a:r>
            <a:endParaRPr lang="ca-ES" sz="1000" dirty="0">
              <a:solidFill>
                <a:schemeClr val="tx1">
                  <a:lumMod val="95000"/>
                  <a:lumOff val="5000"/>
                </a:schemeClr>
              </a:solidFill>
            </a:endParaRPr>
          </a:p>
        </p:txBody>
      </p:sp>
      <p:cxnSp>
        <p:nvCxnSpPr>
          <p:cNvPr id="6" name="5 Conector recto"/>
          <p:cNvCxnSpPr/>
          <p:nvPr/>
        </p:nvCxnSpPr>
        <p:spPr>
          <a:xfrm>
            <a:off x="2411267" y="6214387"/>
            <a:ext cx="6819124" cy="1440"/>
          </a:xfrm>
          <a:prstGeom prst="line">
            <a:avLst/>
          </a:prstGeom>
          <a:ln>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10" name="1 Título"/>
          <p:cNvSpPr txBox="1">
            <a:spLocks/>
          </p:cNvSpPr>
          <p:nvPr/>
        </p:nvSpPr>
        <p:spPr bwMode="auto">
          <a:xfrm>
            <a:off x="2324877" y="6151034"/>
            <a:ext cx="2246164" cy="323966"/>
          </a:xfrm>
          <a:prstGeom prst="rect">
            <a:avLst/>
          </a:prstGeom>
          <a:noFill/>
          <a:ln w="9525">
            <a:noFill/>
            <a:miter lim="800000"/>
            <a:headEnd/>
            <a:tailEnd/>
          </a:ln>
        </p:spPr>
        <p:txBody>
          <a:bodyPr anchor="ctr">
            <a:normAutofit/>
          </a:bodyPr>
          <a:lstStyle/>
          <a:p>
            <a:pPr fontAlgn="auto">
              <a:spcAft>
                <a:spcPts val="0"/>
              </a:spcAft>
              <a:defRPr/>
            </a:pPr>
            <a:r>
              <a:rPr lang="es-ES" sz="1200" dirty="0">
                <a:solidFill>
                  <a:schemeClr val="bg1">
                    <a:lumMod val="65000"/>
                  </a:schemeClr>
                </a:solidFill>
                <a:latin typeface="+mj-lt"/>
                <a:ea typeface="+mj-ea"/>
                <a:cs typeface="+mj-cs"/>
              </a:rPr>
              <a:t>1. Barcelona al </a:t>
            </a:r>
            <a:r>
              <a:rPr lang="es-ES" sz="1200" dirty="0" err="1">
                <a:solidFill>
                  <a:schemeClr val="bg1">
                    <a:lumMod val="65000"/>
                  </a:schemeClr>
                </a:solidFill>
                <a:latin typeface="+mj-lt"/>
                <a:ea typeface="+mj-ea"/>
                <a:cs typeface="+mj-cs"/>
              </a:rPr>
              <a:t>món</a:t>
            </a:r>
            <a:r>
              <a:rPr lang="es-ES" sz="1200" dirty="0">
                <a:solidFill>
                  <a:schemeClr val="bg1">
                    <a:lumMod val="65000"/>
                  </a:schemeClr>
                </a:solidFill>
                <a:latin typeface="+mj-lt"/>
                <a:ea typeface="+mj-ea"/>
                <a:cs typeface="+mj-cs"/>
              </a:rPr>
              <a:t>…</a:t>
            </a:r>
          </a:p>
        </p:txBody>
      </p:sp>
      <p:sp>
        <p:nvSpPr>
          <p:cNvPr id="11" name="1 Título"/>
          <p:cNvSpPr txBox="1">
            <a:spLocks/>
          </p:cNvSpPr>
          <p:nvPr/>
        </p:nvSpPr>
        <p:spPr bwMode="auto">
          <a:xfrm>
            <a:off x="4052695" y="6151034"/>
            <a:ext cx="1988911" cy="323966"/>
          </a:xfrm>
          <a:prstGeom prst="rect">
            <a:avLst/>
          </a:prstGeom>
          <a:noFill/>
          <a:ln w="9525">
            <a:noFill/>
            <a:miter lim="800000"/>
            <a:headEnd/>
            <a:tailEnd/>
          </a:ln>
        </p:spPr>
        <p:txBody>
          <a:bodyPr anchor="ctr">
            <a:normAutofit/>
          </a:bodyPr>
          <a:lstStyle/>
          <a:p>
            <a:pPr fontAlgn="auto">
              <a:spcAft>
                <a:spcPts val="0"/>
              </a:spcAft>
              <a:defRPr/>
            </a:pPr>
            <a:r>
              <a:rPr lang="ca-ES" sz="1200">
                <a:solidFill>
                  <a:schemeClr val="bg1">
                    <a:lumMod val="65000"/>
                  </a:schemeClr>
                </a:solidFill>
                <a:latin typeface="+mj-lt"/>
                <a:ea typeface="+mj-ea"/>
                <a:cs typeface="+mj-cs"/>
              </a:rPr>
              <a:t>2. entorn geogràfic…</a:t>
            </a:r>
          </a:p>
        </p:txBody>
      </p:sp>
      <p:sp>
        <p:nvSpPr>
          <p:cNvPr id="12" name="1 Título"/>
          <p:cNvSpPr txBox="1">
            <a:spLocks/>
          </p:cNvSpPr>
          <p:nvPr/>
        </p:nvSpPr>
        <p:spPr bwMode="auto">
          <a:xfrm>
            <a:off x="5707561" y="6133756"/>
            <a:ext cx="2591728" cy="388759"/>
          </a:xfrm>
          <a:prstGeom prst="rect">
            <a:avLst/>
          </a:prstGeom>
          <a:noFill/>
          <a:ln w="9525">
            <a:noFill/>
            <a:miter lim="800000"/>
            <a:headEnd/>
            <a:tailEnd/>
          </a:ln>
        </p:spPr>
        <p:txBody>
          <a:bodyPr anchor="ctr">
            <a:normAutofit/>
          </a:bodyPr>
          <a:lstStyle/>
          <a:p>
            <a:pPr fontAlgn="auto">
              <a:spcAft>
                <a:spcPts val="0"/>
              </a:spcAft>
              <a:defRPr/>
            </a:pPr>
            <a:r>
              <a:rPr lang="ca-ES" sz="1200">
                <a:solidFill>
                  <a:srgbClr val="FF6600"/>
                </a:solidFill>
                <a:latin typeface="+mj-lt"/>
                <a:ea typeface="+mj-ea"/>
                <a:cs typeface="+mj-cs"/>
              </a:rPr>
              <a:t>3. distribució territorial… </a:t>
            </a:r>
          </a:p>
        </p:txBody>
      </p:sp>
      <p:sp>
        <p:nvSpPr>
          <p:cNvPr id="13" name="1 Título"/>
          <p:cNvSpPr txBox="1">
            <a:spLocks/>
          </p:cNvSpPr>
          <p:nvPr/>
        </p:nvSpPr>
        <p:spPr bwMode="auto">
          <a:xfrm>
            <a:off x="2324877" y="6305098"/>
            <a:ext cx="2246164" cy="323966"/>
          </a:xfrm>
          <a:prstGeom prst="rect">
            <a:avLst/>
          </a:prstGeom>
          <a:noFill/>
          <a:ln w="9525">
            <a:noFill/>
            <a:miter lim="800000"/>
            <a:headEnd/>
            <a:tailEnd/>
          </a:ln>
        </p:spPr>
        <p:txBody>
          <a:bodyPr anchor="ctr">
            <a:normAutofit/>
          </a:bodyPr>
          <a:lstStyle/>
          <a:p>
            <a:pPr fontAlgn="auto">
              <a:spcAft>
                <a:spcPts val="0"/>
              </a:spcAft>
              <a:defRPr/>
            </a:pPr>
            <a:r>
              <a:rPr lang="ca-ES" sz="1200" dirty="0">
                <a:solidFill>
                  <a:schemeClr val="bg1">
                    <a:lumMod val="65000"/>
                  </a:schemeClr>
                </a:solidFill>
                <a:latin typeface="+mj-lt"/>
                <a:ea typeface="+mj-ea"/>
                <a:cs typeface="+mj-cs"/>
              </a:rPr>
              <a:t>4. sistema monetari</a:t>
            </a:r>
          </a:p>
        </p:txBody>
      </p:sp>
      <p:sp>
        <p:nvSpPr>
          <p:cNvPr id="14" name="1 Título"/>
          <p:cNvSpPr txBox="1">
            <a:spLocks/>
          </p:cNvSpPr>
          <p:nvPr/>
        </p:nvSpPr>
        <p:spPr bwMode="auto">
          <a:xfrm>
            <a:off x="4060375" y="6316617"/>
            <a:ext cx="1209473" cy="323966"/>
          </a:xfrm>
          <a:prstGeom prst="rect">
            <a:avLst/>
          </a:prstGeom>
          <a:noFill/>
          <a:ln w="9525">
            <a:noFill/>
            <a:miter lim="800000"/>
            <a:headEnd/>
            <a:tailEnd/>
          </a:ln>
        </p:spPr>
        <p:txBody>
          <a:bodyPr anchor="ctr">
            <a:normAutofit/>
          </a:bodyPr>
          <a:lstStyle/>
          <a:p>
            <a:pPr fontAlgn="auto">
              <a:spcAft>
                <a:spcPts val="0"/>
              </a:spcAft>
              <a:defRPr/>
            </a:pPr>
            <a:r>
              <a:rPr lang="ca-ES" sz="1200">
                <a:solidFill>
                  <a:schemeClr val="bg1">
                    <a:lumMod val="65000"/>
                  </a:schemeClr>
                </a:solidFill>
                <a:latin typeface="+mj-lt"/>
                <a:ea typeface="+mj-ea"/>
                <a:cs typeface="+mj-cs"/>
              </a:rPr>
              <a:t>5. idioma</a:t>
            </a:r>
          </a:p>
        </p:txBody>
      </p:sp>
      <p:sp>
        <p:nvSpPr>
          <p:cNvPr id="15" name="1 Título"/>
          <p:cNvSpPr txBox="1">
            <a:spLocks/>
          </p:cNvSpPr>
          <p:nvPr/>
        </p:nvSpPr>
        <p:spPr bwMode="auto">
          <a:xfrm>
            <a:off x="5707561" y="6316617"/>
            <a:ext cx="1555037" cy="323966"/>
          </a:xfrm>
          <a:prstGeom prst="rect">
            <a:avLst/>
          </a:prstGeom>
          <a:noFill/>
          <a:ln w="9525">
            <a:noFill/>
            <a:miter lim="800000"/>
            <a:headEnd/>
            <a:tailEnd/>
          </a:ln>
        </p:spPr>
        <p:txBody>
          <a:bodyPr anchor="ctr">
            <a:normAutofit/>
          </a:bodyPr>
          <a:lstStyle/>
          <a:p>
            <a:pPr fontAlgn="auto">
              <a:spcAft>
                <a:spcPts val="0"/>
              </a:spcAft>
              <a:defRPr/>
            </a:pPr>
            <a:r>
              <a:rPr lang="ca-ES" sz="1200" dirty="0">
                <a:solidFill>
                  <a:schemeClr val="bg1">
                    <a:lumMod val="65000"/>
                  </a:schemeClr>
                </a:solidFill>
                <a:latin typeface="+mj-lt"/>
                <a:ea typeface="+mj-ea"/>
                <a:cs typeface="+mj-cs"/>
              </a:rPr>
              <a:t>6. sabíeu que?</a:t>
            </a:r>
          </a:p>
        </p:txBody>
      </p:sp>
      <p:sp>
        <p:nvSpPr>
          <p:cNvPr id="16" name="15 Más">
            <a:hlinkClick r:id="" action="ppaction://hlinkshowjump?jump=nextslide"/>
          </p:cNvPr>
          <p:cNvSpPr/>
          <p:nvPr/>
        </p:nvSpPr>
        <p:spPr>
          <a:xfrm>
            <a:off x="510666" y="6410206"/>
            <a:ext cx="345564" cy="259173"/>
          </a:xfrm>
          <a:prstGeom prst="mathPlus">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a-ES"/>
          </a:p>
        </p:txBody>
      </p:sp>
      <p:sp>
        <p:nvSpPr>
          <p:cNvPr id="17" name="16 Menos">
            <a:hlinkClick r:id="" action="ppaction://hlinkshowjump?jump=previousslide"/>
          </p:cNvPr>
          <p:cNvSpPr/>
          <p:nvPr/>
        </p:nvSpPr>
        <p:spPr>
          <a:xfrm>
            <a:off x="251494" y="6446203"/>
            <a:ext cx="259172" cy="194379"/>
          </a:xfrm>
          <a:prstGeom prst="mathMinus">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a-ES" dirty="0"/>
              <a:t> </a:t>
            </a:r>
          </a:p>
        </p:txBody>
      </p:sp>
    </p:spTree>
    <p:extLst>
      <p:ext uri="{BB962C8B-B14F-4D97-AF65-F5344CB8AC3E}">
        <p14:creationId xmlns:p14="http://schemas.microsoft.com/office/powerpoint/2010/main" val="29714999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6 Imagen" descr="487218_51927640.jpg"/>
          <p:cNvPicPr>
            <a:picLocks noChangeAspect="1"/>
          </p:cNvPicPr>
          <p:nvPr/>
        </p:nvPicPr>
        <p:blipFill>
          <a:blip r:embed="rId3">
            <a:extLst>
              <a:ext uri="{28A0092B-C50C-407E-A947-70E740481C1C}">
                <a14:useLocalDpi xmlns:a14="http://schemas.microsoft.com/office/drawing/2010/main" val="0"/>
              </a:ext>
            </a:extLst>
          </a:blip>
          <a:srcRect t="32364" b="27425"/>
          <a:stretch>
            <a:fillRect/>
          </a:stretch>
        </p:blipFill>
        <p:spPr bwMode="auto">
          <a:xfrm>
            <a:off x="1" y="-10079"/>
            <a:ext cx="9151679" cy="1948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7 Rectángulo"/>
          <p:cNvSpPr/>
          <p:nvPr/>
        </p:nvSpPr>
        <p:spPr>
          <a:xfrm>
            <a:off x="1" y="-25917"/>
            <a:ext cx="2461181" cy="1963954"/>
          </a:xfrm>
          <a:prstGeom prst="rect">
            <a:avLst/>
          </a:prstGeom>
          <a:ln/>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endParaRPr lang="es-ES" dirty="0"/>
          </a:p>
        </p:txBody>
      </p:sp>
      <p:sp>
        <p:nvSpPr>
          <p:cNvPr id="6148" name="1 Título"/>
          <p:cNvSpPr>
            <a:spLocks noGrp="1"/>
          </p:cNvSpPr>
          <p:nvPr>
            <p:ph type="ctrTitle"/>
          </p:nvPr>
        </p:nvSpPr>
        <p:spPr>
          <a:xfrm>
            <a:off x="2324877" y="2260563"/>
            <a:ext cx="6654021" cy="584579"/>
          </a:xfrm>
        </p:spPr>
        <p:txBody>
          <a:bodyPr/>
          <a:lstStyle/>
          <a:p>
            <a:pPr algn="l" eaLnBrk="1" hangingPunct="1"/>
            <a:r>
              <a:rPr lang="ca-ES" altLang="ca-ES" sz="2800" b="1" smtClean="0">
                <a:solidFill>
                  <a:srgbClr val="FF6600"/>
                </a:solidFill>
              </a:rPr>
              <a:t>sistema monetari</a:t>
            </a:r>
            <a:endParaRPr lang="ca-ES" altLang="ca-ES" sz="2800" smtClean="0">
              <a:solidFill>
                <a:srgbClr val="FF6600"/>
              </a:solidFill>
            </a:endParaRPr>
          </a:p>
        </p:txBody>
      </p:sp>
      <p:sp>
        <p:nvSpPr>
          <p:cNvPr id="3" name="2 Subtítulo"/>
          <p:cNvSpPr>
            <a:spLocks noGrp="1"/>
          </p:cNvSpPr>
          <p:nvPr>
            <p:ph type="subTitle" idx="1"/>
          </p:nvPr>
        </p:nvSpPr>
        <p:spPr>
          <a:xfrm>
            <a:off x="2324876" y="3104314"/>
            <a:ext cx="6402527" cy="2790427"/>
          </a:xfrm>
        </p:spPr>
        <p:txBody>
          <a:bodyPr rtlCol="0">
            <a:noAutofit/>
          </a:bodyPr>
          <a:lstStyle/>
          <a:p>
            <a:pPr algn="l" eaLnBrk="1" fontAlgn="auto" hangingPunct="1">
              <a:spcAft>
                <a:spcPts val="0"/>
              </a:spcAft>
              <a:defRPr/>
            </a:pPr>
            <a:r>
              <a:rPr lang="ca-ES" sz="1000" dirty="0" smtClean="0"/>
              <a:t>L'euro (símbol €) és la unitat monetària única de tretze dels 27 estats de la Unió Europea. Espanya n'és un, des de l'1 de gener de 2001 i, per tant, a Barcelona la moneda oficial en circulació és l'euro. </a:t>
            </a:r>
            <a:br>
              <a:rPr lang="ca-ES" sz="1000" dirty="0" smtClean="0"/>
            </a:br>
            <a:r>
              <a:rPr lang="ca-ES" sz="1000" dirty="0" smtClean="0"/>
              <a:t/>
            </a:r>
            <a:br>
              <a:rPr lang="ca-ES" sz="1000" dirty="0" smtClean="0"/>
            </a:br>
            <a:r>
              <a:rPr lang="ca-ES" sz="1000" dirty="0" smtClean="0"/>
              <a:t>L'euro es divideix en 100 cèntims i un euro equival a un canvi fix de 166,386 pessetes. L'euro disposa de bitllets idèntics per a tots els països: de 5 euros, de color gris; 10 euros, de color vermell; 20 euros, de color blau; 50 euros, de color taronja; 100 euros, de color verd; 200 euros, de color groc, i 500 euros de color morat. </a:t>
            </a:r>
            <a:br>
              <a:rPr lang="ca-ES" sz="1000" dirty="0" smtClean="0"/>
            </a:br>
            <a:r>
              <a:rPr lang="ca-ES" sz="1000" dirty="0" smtClean="0"/>
              <a:t/>
            </a:r>
            <a:br>
              <a:rPr lang="ca-ES" sz="1000" dirty="0" smtClean="0"/>
            </a:br>
            <a:r>
              <a:rPr lang="ca-ES" sz="1000" dirty="0" smtClean="0"/>
              <a:t>Alhora, els bitllets tenen com a element gràfic l'evolució de l'arquitectura europea al llarg dels segles, punt d'unió entre tots els països europeus que s'han acollit a aquest sistema monetari comú.</a:t>
            </a:r>
            <a:br>
              <a:rPr lang="ca-ES" sz="1000" dirty="0" smtClean="0"/>
            </a:br>
            <a:r>
              <a:rPr lang="ca-ES" sz="1000" dirty="0" smtClean="0"/>
              <a:t/>
            </a:r>
            <a:br>
              <a:rPr lang="ca-ES" sz="1000" dirty="0" smtClean="0"/>
            </a:br>
            <a:r>
              <a:rPr lang="ca-ES" sz="1000" dirty="0" smtClean="0"/>
              <a:t>Així, el bitllet de 5 euros reprodueix un element arquitectònic de l'època clàssica, el de 10 euros l'estil romànic, el de 20 euros l'estil gòtic, el de 50 euros l'època del renaixement, el de 100 euros el barroc i el rococó, el de 200 euros l'edat de l'acer i el vidre, i el de 500 euros l'arquitectura contemporània del segle </a:t>
            </a:r>
            <a:r>
              <a:rPr lang="ca-ES" sz="1000" dirty="0" err="1" smtClean="0"/>
              <a:t>XX</a:t>
            </a:r>
            <a:r>
              <a:rPr lang="ca-ES" sz="1000" dirty="0" smtClean="0"/>
              <a:t>. </a:t>
            </a:r>
            <a:endParaRPr lang="ca-ES" sz="1000" dirty="0">
              <a:solidFill>
                <a:schemeClr val="tx1">
                  <a:lumMod val="95000"/>
                  <a:lumOff val="5000"/>
                </a:schemeClr>
              </a:solidFill>
            </a:endParaRPr>
          </a:p>
        </p:txBody>
      </p:sp>
      <p:cxnSp>
        <p:nvCxnSpPr>
          <p:cNvPr id="6" name="5 Conector recto"/>
          <p:cNvCxnSpPr/>
          <p:nvPr/>
        </p:nvCxnSpPr>
        <p:spPr>
          <a:xfrm>
            <a:off x="2411267" y="6214387"/>
            <a:ext cx="6819124" cy="1440"/>
          </a:xfrm>
          <a:prstGeom prst="line">
            <a:avLst/>
          </a:prstGeom>
          <a:ln>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10" name="1 Título"/>
          <p:cNvSpPr txBox="1">
            <a:spLocks/>
          </p:cNvSpPr>
          <p:nvPr/>
        </p:nvSpPr>
        <p:spPr bwMode="auto">
          <a:xfrm>
            <a:off x="2324877" y="6151034"/>
            <a:ext cx="2246164" cy="323966"/>
          </a:xfrm>
          <a:prstGeom prst="rect">
            <a:avLst/>
          </a:prstGeom>
          <a:noFill/>
          <a:ln w="9525">
            <a:noFill/>
            <a:miter lim="800000"/>
            <a:headEnd/>
            <a:tailEnd/>
          </a:ln>
        </p:spPr>
        <p:txBody>
          <a:bodyPr anchor="ctr">
            <a:normAutofit/>
          </a:bodyPr>
          <a:lstStyle/>
          <a:p>
            <a:pPr fontAlgn="auto">
              <a:spcAft>
                <a:spcPts val="0"/>
              </a:spcAft>
              <a:defRPr/>
            </a:pPr>
            <a:r>
              <a:rPr lang="ca-ES" sz="1200">
                <a:solidFill>
                  <a:schemeClr val="bg1">
                    <a:lumMod val="65000"/>
                  </a:schemeClr>
                </a:solidFill>
                <a:latin typeface="+mj-lt"/>
                <a:ea typeface="+mj-ea"/>
                <a:cs typeface="+mj-cs"/>
              </a:rPr>
              <a:t>1. Barcelona al món…</a:t>
            </a:r>
          </a:p>
        </p:txBody>
      </p:sp>
      <p:sp>
        <p:nvSpPr>
          <p:cNvPr id="11" name="1 Título"/>
          <p:cNvSpPr txBox="1">
            <a:spLocks/>
          </p:cNvSpPr>
          <p:nvPr/>
        </p:nvSpPr>
        <p:spPr bwMode="auto">
          <a:xfrm>
            <a:off x="4052695" y="6151034"/>
            <a:ext cx="1988911" cy="323966"/>
          </a:xfrm>
          <a:prstGeom prst="rect">
            <a:avLst/>
          </a:prstGeom>
          <a:noFill/>
          <a:ln w="9525">
            <a:noFill/>
            <a:miter lim="800000"/>
            <a:headEnd/>
            <a:tailEnd/>
          </a:ln>
        </p:spPr>
        <p:txBody>
          <a:bodyPr anchor="ctr">
            <a:normAutofit/>
          </a:bodyPr>
          <a:lstStyle/>
          <a:p>
            <a:pPr fontAlgn="auto">
              <a:spcAft>
                <a:spcPts val="0"/>
              </a:spcAft>
              <a:defRPr/>
            </a:pPr>
            <a:r>
              <a:rPr lang="ca-ES" sz="1200">
                <a:solidFill>
                  <a:schemeClr val="bg1">
                    <a:lumMod val="65000"/>
                  </a:schemeClr>
                </a:solidFill>
                <a:latin typeface="+mj-lt"/>
                <a:ea typeface="+mj-ea"/>
                <a:cs typeface="+mj-cs"/>
              </a:rPr>
              <a:t>2. entorn geogràfic…</a:t>
            </a:r>
          </a:p>
        </p:txBody>
      </p:sp>
      <p:sp>
        <p:nvSpPr>
          <p:cNvPr id="12" name="1 Título"/>
          <p:cNvSpPr txBox="1">
            <a:spLocks/>
          </p:cNvSpPr>
          <p:nvPr/>
        </p:nvSpPr>
        <p:spPr bwMode="auto">
          <a:xfrm>
            <a:off x="5707561" y="6133756"/>
            <a:ext cx="2591728" cy="388759"/>
          </a:xfrm>
          <a:prstGeom prst="rect">
            <a:avLst/>
          </a:prstGeom>
          <a:noFill/>
          <a:ln w="9525">
            <a:noFill/>
            <a:miter lim="800000"/>
            <a:headEnd/>
            <a:tailEnd/>
          </a:ln>
        </p:spPr>
        <p:txBody>
          <a:bodyPr anchor="ctr">
            <a:normAutofit/>
          </a:bodyPr>
          <a:lstStyle/>
          <a:p>
            <a:pPr fontAlgn="auto">
              <a:spcAft>
                <a:spcPts val="0"/>
              </a:spcAft>
              <a:defRPr/>
            </a:pPr>
            <a:r>
              <a:rPr lang="ca-ES" sz="1200" dirty="0">
                <a:solidFill>
                  <a:schemeClr val="bg1">
                    <a:lumMod val="65000"/>
                  </a:schemeClr>
                </a:solidFill>
                <a:latin typeface="+mj-lt"/>
                <a:ea typeface="+mj-ea"/>
                <a:cs typeface="+mj-cs"/>
              </a:rPr>
              <a:t>3. distribució territorial… </a:t>
            </a:r>
          </a:p>
        </p:txBody>
      </p:sp>
      <p:sp>
        <p:nvSpPr>
          <p:cNvPr id="13" name="1 Título"/>
          <p:cNvSpPr txBox="1">
            <a:spLocks/>
          </p:cNvSpPr>
          <p:nvPr/>
        </p:nvSpPr>
        <p:spPr bwMode="auto">
          <a:xfrm>
            <a:off x="2324877" y="6305098"/>
            <a:ext cx="2246164" cy="323966"/>
          </a:xfrm>
          <a:prstGeom prst="rect">
            <a:avLst/>
          </a:prstGeom>
          <a:noFill/>
          <a:ln w="9525">
            <a:noFill/>
            <a:miter lim="800000"/>
            <a:headEnd/>
            <a:tailEnd/>
          </a:ln>
        </p:spPr>
        <p:txBody>
          <a:bodyPr anchor="ctr">
            <a:normAutofit/>
          </a:bodyPr>
          <a:lstStyle/>
          <a:p>
            <a:pPr fontAlgn="auto">
              <a:spcAft>
                <a:spcPts val="0"/>
              </a:spcAft>
              <a:defRPr/>
            </a:pPr>
            <a:r>
              <a:rPr lang="ca-ES" sz="1200">
                <a:solidFill>
                  <a:srgbClr val="FF6600"/>
                </a:solidFill>
                <a:latin typeface="+mj-lt"/>
                <a:ea typeface="+mj-ea"/>
                <a:cs typeface="+mj-cs"/>
              </a:rPr>
              <a:t>4. sistema monetari</a:t>
            </a:r>
          </a:p>
        </p:txBody>
      </p:sp>
      <p:sp>
        <p:nvSpPr>
          <p:cNvPr id="14" name="1 Título"/>
          <p:cNvSpPr txBox="1">
            <a:spLocks/>
          </p:cNvSpPr>
          <p:nvPr/>
        </p:nvSpPr>
        <p:spPr bwMode="auto">
          <a:xfrm>
            <a:off x="4060375" y="6316617"/>
            <a:ext cx="1209473" cy="323966"/>
          </a:xfrm>
          <a:prstGeom prst="rect">
            <a:avLst/>
          </a:prstGeom>
          <a:noFill/>
          <a:ln w="9525">
            <a:noFill/>
            <a:miter lim="800000"/>
            <a:headEnd/>
            <a:tailEnd/>
          </a:ln>
        </p:spPr>
        <p:txBody>
          <a:bodyPr anchor="ctr">
            <a:normAutofit/>
          </a:bodyPr>
          <a:lstStyle/>
          <a:p>
            <a:pPr fontAlgn="auto">
              <a:spcAft>
                <a:spcPts val="0"/>
              </a:spcAft>
              <a:defRPr/>
            </a:pPr>
            <a:r>
              <a:rPr lang="ca-ES" sz="1200">
                <a:solidFill>
                  <a:schemeClr val="bg1">
                    <a:lumMod val="65000"/>
                  </a:schemeClr>
                </a:solidFill>
                <a:latin typeface="+mj-lt"/>
                <a:ea typeface="+mj-ea"/>
                <a:cs typeface="+mj-cs"/>
              </a:rPr>
              <a:t>5. idioma</a:t>
            </a:r>
          </a:p>
        </p:txBody>
      </p:sp>
      <p:sp>
        <p:nvSpPr>
          <p:cNvPr id="15" name="1 Título"/>
          <p:cNvSpPr txBox="1">
            <a:spLocks/>
          </p:cNvSpPr>
          <p:nvPr/>
        </p:nvSpPr>
        <p:spPr bwMode="auto">
          <a:xfrm>
            <a:off x="5707561" y="6316617"/>
            <a:ext cx="1555037" cy="323966"/>
          </a:xfrm>
          <a:prstGeom prst="rect">
            <a:avLst/>
          </a:prstGeom>
          <a:noFill/>
          <a:ln w="9525">
            <a:noFill/>
            <a:miter lim="800000"/>
            <a:headEnd/>
            <a:tailEnd/>
          </a:ln>
        </p:spPr>
        <p:txBody>
          <a:bodyPr anchor="ctr">
            <a:normAutofit/>
          </a:bodyPr>
          <a:lstStyle/>
          <a:p>
            <a:pPr fontAlgn="auto">
              <a:spcAft>
                <a:spcPts val="0"/>
              </a:spcAft>
              <a:defRPr/>
            </a:pPr>
            <a:r>
              <a:rPr lang="ca-ES" sz="1200" dirty="0">
                <a:solidFill>
                  <a:schemeClr val="bg1">
                    <a:lumMod val="65000"/>
                  </a:schemeClr>
                </a:solidFill>
                <a:latin typeface="+mj-lt"/>
                <a:ea typeface="+mj-ea"/>
                <a:cs typeface="+mj-cs"/>
              </a:rPr>
              <a:t>6. sabíeu que?</a:t>
            </a:r>
          </a:p>
        </p:txBody>
      </p:sp>
      <p:sp>
        <p:nvSpPr>
          <p:cNvPr id="16" name="15 Más">
            <a:hlinkClick r:id="" action="ppaction://hlinkshowjump?jump=nextslide"/>
          </p:cNvPr>
          <p:cNvSpPr/>
          <p:nvPr/>
        </p:nvSpPr>
        <p:spPr>
          <a:xfrm>
            <a:off x="510666" y="6410206"/>
            <a:ext cx="345564" cy="259173"/>
          </a:xfrm>
          <a:prstGeom prst="mathPlus">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a-ES"/>
          </a:p>
        </p:txBody>
      </p:sp>
      <p:sp>
        <p:nvSpPr>
          <p:cNvPr id="17" name="16 Menos">
            <a:hlinkClick r:id="" action="ppaction://hlinkshowjump?jump=previousslide"/>
          </p:cNvPr>
          <p:cNvSpPr/>
          <p:nvPr/>
        </p:nvSpPr>
        <p:spPr>
          <a:xfrm>
            <a:off x="251494" y="6446203"/>
            <a:ext cx="259172" cy="194379"/>
          </a:xfrm>
          <a:prstGeom prst="mathMinus">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a-ES" dirty="0"/>
              <a:t> </a:t>
            </a:r>
          </a:p>
        </p:txBody>
      </p:sp>
    </p:spTree>
    <p:extLst>
      <p:ext uri="{BB962C8B-B14F-4D97-AF65-F5344CB8AC3E}">
        <p14:creationId xmlns:p14="http://schemas.microsoft.com/office/powerpoint/2010/main" val="8796774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6 Imagen" descr="487218_51927640.jpg"/>
          <p:cNvPicPr>
            <a:picLocks noChangeAspect="1"/>
          </p:cNvPicPr>
          <p:nvPr/>
        </p:nvPicPr>
        <p:blipFill>
          <a:blip r:embed="rId3">
            <a:extLst>
              <a:ext uri="{28A0092B-C50C-407E-A947-70E740481C1C}">
                <a14:useLocalDpi xmlns:a14="http://schemas.microsoft.com/office/drawing/2010/main" val="0"/>
              </a:ext>
            </a:extLst>
          </a:blip>
          <a:srcRect t="32364" b="27425"/>
          <a:stretch>
            <a:fillRect/>
          </a:stretch>
        </p:blipFill>
        <p:spPr bwMode="auto">
          <a:xfrm>
            <a:off x="1" y="-10079"/>
            <a:ext cx="9151679" cy="1948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7 Rectángulo"/>
          <p:cNvSpPr/>
          <p:nvPr/>
        </p:nvSpPr>
        <p:spPr>
          <a:xfrm>
            <a:off x="1" y="-25917"/>
            <a:ext cx="2461181" cy="1963954"/>
          </a:xfrm>
          <a:prstGeom prst="rect">
            <a:avLst/>
          </a:prstGeom>
          <a:ln/>
        </p:spPr>
        <p:style>
          <a:lnRef idx="1">
            <a:schemeClr val="accent6"/>
          </a:lnRef>
          <a:fillRef idx="3">
            <a:schemeClr val="accent6"/>
          </a:fillRef>
          <a:effectRef idx="2">
            <a:schemeClr val="accent6"/>
          </a:effectRef>
          <a:fontRef idx="minor">
            <a:schemeClr val="lt1"/>
          </a:fontRef>
        </p:style>
        <p:txBody>
          <a:bodyPr anchor="ctr"/>
          <a:lstStyle/>
          <a:p>
            <a:pPr algn="ctr" fontAlgn="auto">
              <a:spcBef>
                <a:spcPts val="0"/>
              </a:spcBef>
              <a:spcAft>
                <a:spcPts val="0"/>
              </a:spcAft>
              <a:defRPr/>
            </a:pPr>
            <a:endParaRPr lang="es-ES" dirty="0"/>
          </a:p>
        </p:txBody>
      </p:sp>
      <p:sp>
        <p:nvSpPr>
          <p:cNvPr id="7172" name="1 Título"/>
          <p:cNvSpPr>
            <a:spLocks noGrp="1"/>
          </p:cNvSpPr>
          <p:nvPr>
            <p:ph type="ctrTitle"/>
          </p:nvPr>
        </p:nvSpPr>
        <p:spPr>
          <a:xfrm>
            <a:off x="2324877" y="2260563"/>
            <a:ext cx="6654021" cy="584579"/>
          </a:xfrm>
        </p:spPr>
        <p:txBody>
          <a:bodyPr/>
          <a:lstStyle/>
          <a:p>
            <a:pPr algn="l" eaLnBrk="1" hangingPunct="1"/>
            <a:r>
              <a:rPr lang="ca-ES" altLang="ca-ES" sz="2800" b="1" smtClean="0">
                <a:solidFill>
                  <a:srgbClr val="FF6600"/>
                </a:solidFill>
              </a:rPr>
              <a:t>idioma</a:t>
            </a:r>
            <a:endParaRPr lang="ca-ES" altLang="ca-ES" sz="2800" smtClean="0">
              <a:solidFill>
                <a:srgbClr val="FF6600"/>
              </a:solidFill>
            </a:endParaRPr>
          </a:p>
        </p:txBody>
      </p:sp>
      <p:sp>
        <p:nvSpPr>
          <p:cNvPr id="3" name="2 Subtítulo"/>
          <p:cNvSpPr>
            <a:spLocks noGrp="1"/>
          </p:cNvSpPr>
          <p:nvPr>
            <p:ph type="subTitle" idx="1"/>
          </p:nvPr>
        </p:nvSpPr>
        <p:spPr>
          <a:xfrm>
            <a:off x="2324876" y="3104314"/>
            <a:ext cx="6402527" cy="2790427"/>
          </a:xfrm>
        </p:spPr>
        <p:txBody>
          <a:bodyPr rtlCol="0">
            <a:noAutofit/>
          </a:bodyPr>
          <a:lstStyle/>
          <a:p>
            <a:pPr algn="l" eaLnBrk="1" fontAlgn="auto" hangingPunct="1">
              <a:spcAft>
                <a:spcPts val="0"/>
              </a:spcAft>
              <a:defRPr/>
            </a:pPr>
            <a:r>
              <a:rPr lang="ca-ES" sz="1000" dirty="0" smtClean="0"/>
              <a:t>El català és la llengua oficial de Catalunya, segons queda recollit en dos textos legals, que són l'Estatut de Catalunya i la Constitució espanyola. També ho és el castellà, que és la llengua oficial d'Espanya. </a:t>
            </a:r>
            <a:br>
              <a:rPr lang="ca-ES" sz="1000" dirty="0" smtClean="0"/>
            </a:br>
            <a:r>
              <a:rPr lang="ca-ES" sz="1000" dirty="0" smtClean="0"/>
              <a:t/>
            </a:r>
            <a:br>
              <a:rPr lang="ca-ES" sz="1000" dirty="0" smtClean="0"/>
            </a:br>
            <a:r>
              <a:rPr lang="ca-ES" sz="1000" dirty="0" smtClean="0"/>
              <a:t>Totes les persones tenen el dret d'utilitzar les dues llengües oficials i els ciutadans de Catalunya tenen el dret i el deure de conèixer-les. </a:t>
            </a:r>
            <a:br>
              <a:rPr lang="ca-ES" sz="1000" dirty="0" smtClean="0"/>
            </a:br>
            <a:r>
              <a:rPr lang="ca-ES" sz="1000" dirty="0" smtClean="0"/>
              <a:t/>
            </a:r>
            <a:br>
              <a:rPr lang="ca-ES" sz="1000" dirty="0" smtClean="0"/>
            </a:br>
            <a:r>
              <a:rPr lang="ca-ES" sz="1000" dirty="0" smtClean="0"/>
              <a:t>Les dues llengües coexisteixen a Barcelona en una situació de bilingüisme similar a la que existeix en altres zones del món. El català i el castellà són les llengües que entén, escriu, llegeix i parla la majoria de la població de Barcelona.</a:t>
            </a:r>
            <a:br>
              <a:rPr lang="ca-ES" sz="1000" dirty="0" smtClean="0"/>
            </a:br>
            <a:r>
              <a:rPr lang="ca-ES" sz="1000" dirty="0" smtClean="0"/>
              <a:t/>
            </a:r>
            <a:br>
              <a:rPr lang="ca-ES" sz="1000" dirty="0" smtClean="0"/>
            </a:br>
            <a:r>
              <a:rPr lang="ca-ES" sz="1000" dirty="0" smtClean="0"/>
              <a:t>La ciutat és una porta oberta a la convivència i al diàleg entre els diferents idiomes. La importància del turisme i la vessant de Barcelona com a punt </a:t>
            </a:r>
            <a:r>
              <a:rPr lang="ca-ES" sz="1000" dirty="0" err="1" smtClean="0"/>
              <a:t>d'acollida</a:t>
            </a:r>
            <a:r>
              <a:rPr lang="ca-ES" sz="1000" dirty="0" smtClean="0"/>
              <a:t> de diverses cultures fa que altres llengües com l'anglès, el francès, l'italià, el portuguès, l'alemany i diverses variants de l'àrab i altres llengües de països asiàtics també siguin presents als carrers. </a:t>
            </a:r>
            <a:br>
              <a:rPr lang="ca-ES" sz="1000" dirty="0" smtClean="0"/>
            </a:br>
            <a:r>
              <a:rPr lang="ca-ES" sz="1000" dirty="0" smtClean="0"/>
              <a:t/>
            </a:r>
            <a:br>
              <a:rPr lang="ca-ES" sz="1000" dirty="0" smtClean="0"/>
            </a:br>
            <a:r>
              <a:rPr lang="ca-ES" sz="1000" dirty="0" smtClean="0"/>
              <a:t>En la majoria de comerços i equipaments de la ciutat la retolació utilitza majoritàriament les dues llengües oficials i l'anglès, fet que enriqueix el teixit sociocultural i la vida quotidiana dels barcelonins. </a:t>
            </a:r>
            <a:endParaRPr lang="ca-ES" sz="1000" dirty="0">
              <a:solidFill>
                <a:schemeClr val="tx1">
                  <a:lumMod val="95000"/>
                  <a:lumOff val="5000"/>
                </a:schemeClr>
              </a:solidFill>
            </a:endParaRPr>
          </a:p>
        </p:txBody>
      </p:sp>
      <p:cxnSp>
        <p:nvCxnSpPr>
          <p:cNvPr id="6" name="5 Conector recto"/>
          <p:cNvCxnSpPr/>
          <p:nvPr/>
        </p:nvCxnSpPr>
        <p:spPr>
          <a:xfrm>
            <a:off x="2411267" y="6214387"/>
            <a:ext cx="6819124" cy="1440"/>
          </a:xfrm>
          <a:prstGeom prst="line">
            <a:avLst/>
          </a:prstGeom>
          <a:ln>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10" name="1 Título"/>
          <p:cNvSpPr txBox="1">
            <a:spLocks/>
          </p:cNvSpPr>
          <p:nvPr/>
        </p:nvSpPr>
        <p:spPr bwMode="auto">
          <a:xfrm>
            <a:off x="2324877" y="6151034"/>
            <a:ext cx="2246164" cy="323966"/>
          </a:xfrm>
          <a:prstGeom prst="rect">
            <a:avLst/>
          </a:prstGeom>
          <a:noFill/>
          <a:ln w="9525">
            <a:noFill/>
            <a:miter lim="800000"/>
            <a:headEnd/>
            <a:tailEnd/>
          </a:ln>
        </p:spPr>
        <p:txBody>
          <a:bodyPr anchor="ctr">
            <a:normAutofit/>
          </a:bodyPr>
          <a:lstStyle/>
          <a:p>
            <a:pPr fontAlgn="auto">
              <a:spcAft>
                <a:spcPts val="0"/>
              </a:spcAft>
              <a:defRPr/>
            </a:pPr>
            <a:r>
              <a:rPr lang="ca-ES" sz="1200">
                <a:solidFill>
                  <a:schemeClr val="bg1">
                    <a:lumMod val="65000"/>
                  </a:schemeClr>
                </a:solidFill>
                <a:latin typeface="+mj-lt"/>
                <a:ea typeface="+mj-ea"/>
                <a:cs typeface="+mj-cs"/>
              </a:rPr>
              <a:t>1. Barcelona al món…</a:t>
            </a:r>
          </a:p>
        </p:txBody>
      </p:sp>
      <p:sp>
        <p:nvSpPr>
          <p:cNvPr id="11" name="1 Título"/>
          <p:cNvSpPr txBox="1">
            <a:spLocks/>
          </p:cNvSpPr>
          <p:nvPr/>
        </p:nvSpPr>
        <p:spPr bwMode="auto">
          <a:xfrm>
            <a:off x="4052695" y="6151034"/>
            <a:ext cx="1988911" cy="323966"/>
          </a:xfrm>
          <a:prstGeom prst="rect">
            <a:avLst/>
          </a:prstGeom>
          <a:noFill/>
          <a:ln w="9525">
            <a:noFill/>
            <a:miter lim="800000"/>
            <a:headEnd/>
            <a:tailEnd/>
          </a:ln>
        </p:spPr>
        <p:txBody>
          <a:bodyPr anchor="ctr">
            <a:normAutofit/>
          </a:bodyPr>
          <a:lstStyle/>
          <a:p>
            <a:pPr fontAlgn="auto">
              <a:spcAft>
                <a:spcPts val="0"/>
              </a:spcAft>
              <a:defRPr/>
            </a:pPr>
            <a:r>
              <a:rPr lang="ca-ES" sz="1200">
                <a:solidFill>
                  <a:schemeClr val="bg1">
                    <a:lumMod val="65000"/>
                  </a:schemeClr>
                </a:solidFill>
                <a:latin typeface="+mj-lt"/>
                <a:ea typeface="+mj-ea"/>
                <a:cs typeface="+mj-cs"/>
              </a:rPr>
              <a:t>2. entorn geogràfic…</a:t>
            </a:r>
          </a:p>
        </p:txBody>
      </p:sp>
      <p:sp>
        <p:nvSpPr>
          <p:cNvPr id="12" name="1 Título"/>
          <p:cNvSpPr txBox="1">
            <a:spLocks/>
          </p:cNvSpPr>
          <p:nvPr/>
        </p:nvSpPr>
        <p:spPr bwMode="auto">
          <a:xfrm>
            <a:off x="5707561" y="6133756"/>
            <a:ext cx="2591728" cy="388759"/>
          </a:xfrm>
          <a:prstGeom prst="rect">
            <a:avLst/>
          </a:prstGeom>
          <a:noFill/>
          <a:ln w="9525">
            <a:noFill/>
            <a:miter lim="800000"/>
            <a:headEnd/>
            <a:tailEnd/>
          </a:ln>
        </p:spPr>
        <p:txBody>
          <a:bodyPr anchor="ctr">
            <a:normAutofit/>
          </a:bodyPr>
          <a:lstStyle/>
          <a:p>
            <a:pPr fontAlgn="auto">
              <a:spcAft>
                <a:spcPts val="0"/>
              </a:spcAft>
              <a:defRPr/>
            </a:pPr>
            <a:r>
              <a:rPr lang="ca-ES" sz="1200">
                <a:solidFill>
                  <a:schemeClr val="bg1">
                    <a:lumMod val="65000"/>
                  </a:schemeClr>
                </a:solidFill>
                <a:latin typeface="+mj-lt"/>
                <a:ea typeface="+mj-ea"/>
                <a:cs typeface="+mj-cs"/>
              </a:rPr>
              <a:t>3. distribució territorial… </a:t>
            </a:r>
          </a:p>
        </p:txBody>
      </p:sp>
      <p:sp>
        <p:nvSpPr>
          <p:cNvPr id="13" name="1 Título"/>
          <p:cNvSpPr txBox="1">
            <a:spLocks/>
          </p:cNvSpPr>
          <p:nvPr/>
        </p:nvSpPr>
        <p:spPr bwMode="auto">
          <a:xfrm>
            <a:off x="2324877" y="6305098"/>
            <a:ext cx="2246164" cy="323966"/>
          </a:xfrm>
          <a:prstGeom prst="rect">
            <a:avLst/>
          </a:prstGeom>
          <a:noFill/>
          <a:ln w="9525">
            <a:noFill/>
            <a:miter lim="800000"/>
            <a:headEnd/>
            <a:tailEnd/>
          </a:ln>
        </p:spPr>
        <p:txBody>
          <a:bodyPr anchor="ctr">
            <a:normAutofit/>
          </a:bodyPr>
          <a:lstStyle/>
          <a:p>
            <a:pPr fontAlgn="auto">
              <a:spcAft>
                <a:spcPts val="0"/>
              </a:spcAft>
              <a:defRPr/>
            </a:pPr>
            <a:r>
              <a:rPr lang="ca-ES" sz="1200" dirty="0">
                <a:solidFill>
                  <a:schemeClr val="bg1">
                    <a:lumMod val="65000"/>
                  </a:schemeClr>
                </a:solidFill>
                <a:latin typeface="+mj-lt"/>
                <a:ea typeface="+mj-ea"/>
                <a:cs typeface="+mj-cs"/>
              </a:rPr>
              <a:t>4. sistema monetari</a:t>
            </a:r>
          </a:p>
        </p:txBody>
      </p:sp>
      <p:sp>
        <p:nvSpPr>
          <p:cNvPr id="14" name="1 Título"/>
          <p:cNvSpPr txBox="1">
            <a:spLocks/>
          </p:cNvSpPr>
          <p:nvPr/>
        </p:nvSpPr>
        <p:spPr bwMode="auto">
          <a:xfrm>
            <a:off x="4060375" y="6316617"/>
            <a:ext cx="1209473" cy="323966"/>
          </a:xfrm>
          <a:prstGeom prst="rect">
            <a:avLst/>
          </a:prstGeom>
          <a:noFill/>
          <a:ln w="9525">
            <a:noFill/>
            <a:miter lim="800000"/>
            <a:headEnd/>
            <a:tailEnd/>
          </a:ln>
        </p:spPr>
        <p:txBody>
          <a:bodyPr anchor="ctr">
            <a:normAutofit/>
          </a:bodyPr>
          <a:lstStyle/>
          <a:p>
            <a:pPr fontAlgn="auto">
              <a:spcAft>
                <a:spcPts val="0"/>
              </a:spcAft>
              <a:defRPr/>
            </a:pPr>
            <a:r>
              <a:rPr lang="es-ES" sz="1200" dirty="0">
                <a:solidFill>
                  <a:srgbClr val="FF6600"/>
                </a:solidFill>
                <a:latin typeface="+mj-lt"/>
                <a:ea typeface="+mj-ea"/>
                <a:cs typeface="+mj-cs"/>
              </a:rPr>
              <a:t>5. idioma</a:t>
            </a:r>
          </a:p>
        </p:txBody>
      </p:sp>
      <p:sp>
        <p:nvSpPr>
          <p:cNvPr id="15" name="1 Título"/>
          <p:cNvSpPr txBox="1">
            <a:spLocks/>
          </p:cNvSpPr>
          <p:nvPr/>
        </p:nvSpPr>
        <p:spPr bwMode="auto">
          <a:xfrm>
            <a:off x="5707561" y="6316617"/>
            <a:ext cx="1555037" cy="323966"/>
          </a:xfrm>
          <a:prstGeom prst="rect">
            <a:avLst/>
          </a:prstGeom>
          <a:noFill/>
          <a:ln w="9525">
            <a:noFill/>
            <a:miter lim="800000"/>
            <a:headEnd/>
            <a:tailEnd/>
          </a:ln>
        </p:spPr>
        <p:txBody>
          <a:bodyPr anchor="ctr">
            <a:normAutofit/>
          </a:bodyPr>
          <a:lstStyle/>
          <a:p>
            <a:pPr fontAlgn="auto">
              <a:spcAft>
                <a:spcPts val="0"/>
              </a:spcAft>
              <a:defRPr/>
            </a:pPr>
            <a:r>
              <a:rPr lang="ca-ES" sz="1200" dirty="0">
                <a:solidFill>
                  <a:schemeClr val="bg1">
                    <a:lumMod val="65000"/>
                  </a:schemeClr>
                </a:solidFill>
                <a:latin typeface="+mj-lt"/>
                <a:ea typeface="+mj-ea"/>
                <a:cs typeface="+mj-cs"/>
              </a:rPr>
              <a:t>6. sabíeu que?</a:t>
            </a:r>
          </a:p>
        </p:txBody>
      </p:sp>
      <p:sp>
        <p:nvSpPr>
          <p:cNvPr id="16" name="15 Más">
            <a:hlinkClick r:id="" action="ppaction://hlinkshowjump?jump=nextslide"/>
          </p:cNvPr>
          <p:cNvSpPr/>
          <p:nvPr/>
        </p:nvSpPr>
        <p:spPr>
          <a:xfrm>
            <a:off x="510666" y="6410206"/>
            <a:ext cx="345564" cy="259173"/>
          </a:xfrm>
          <a:prstGeom prst="mathPlus">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ca-ES"/>
          </a:p>
        </p:txBody>
      </p:sp>
      <p:sp>
        <p:nvSpPr>
          <p:cNvPr id="17" name="16 Menos">
            <a:hlinkClick r:id="" action="ppaction://hlinkshowjump?jump=previousslide"/>
          </p:cNvPr>
          <p:cNvSpPr/>
          <p:nvPr/>
        </p:nvSpPr>
        <p:spPr>
          <a:xfrm>
            <a:off x="251494" y="6446203"/>
            <a:ext cx="259172" cy="194379"/>
          </a:xfrm>
          <a:prstGeom prst="mathMinus">
            <a:avLst/>
          </a:prstGeom>
          <a:solidFill>
            <a:schemeClr val="bg1">
              <a:lumMod val="8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a-ES" dirty="0"/>
              <a:t> </a:t>
            </a:r>
          </a:p>
        </p:txBody>
      </p:sp>
    </p:spTree>
    <p:extLst>
      <p:ext uri="{BB962C8B-B14F-4D97-AF65-F5344CB8AC3E}">
        <p14:creationId xmlns:p14="http://schemas.microsoft.com/office/powerpoint/2010/main" val="255387729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l'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l'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377</Words>
  <Application>Microsoft Office PowerPoint</Application>
  <PresentationFormat>Presentació en pantalla (4:3)</PresentationFormat>
  <Paragraphs>53</Paragraphs>
  <Slides>6</Slides>
  <Notes>6</Notes>
  <HiddenSlides>0</HiddenSlides>
  <MMClips>0</MMClips>
  <ScaleCrop>false</ScaleCrop>
  <HeadingPairs>
    <vt:vector size="4" baseType="variant">
      <vt:variant>
        <vt:lpstr>Tema</vt:lpstr>
      </vt:variant>
      <vt:variant>
        <vt:i4>1</vt:i4>
      </vt:variant>
      <vt:variant>
        <vt:lpstr>Títols de les diapositives</vt:lpstr>
      </vt:variant>
      <vt:variant>
        <vt:i4>6</vt:i4>
      </vt:variant>
    </vt:vector>
  </HeadingPairs>
  <TitlesOfParts>
    <vt:vector size="7" baseType="lpstr">
      <vt:lpstr>Tema de l'Office</vt:lpstr>
      <vt:lpstr>Presentació del PowerPoint</vt:lpstr>
      <vt:lpstr>Barcelona al món…</vt:lpstr>
      <vt:lpstr>entorn geogràfic…</vt:lpstr>
      <vt:lpstr>distribució territorial…</vt:lpstr>
      <vt:lpstr>sistema monetari</vt:lpstr>
      <vt:lpstr>idioma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 del PowerPoint</dc:title>
  <dc:creator>maitea</dc:creator>
  <cp:lastModifiedBy>maitea</cp:lastModifiedBy>
  <cp:revision>2</cp:revision>
  <dcterms:created xsi:type="dcterms:W3CDTF">2014-09-17T09:03:27Z</dcterms:created>
  <dcterms:modified xsi:type="dcterms:W3CDTF">2014-09-17T09:05:11Z</dcterms:modified>
</cp:coreProperties>
</file>